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315" r:id="rId2"/>
    <p:sldId id="324" r:id="rId3"/>
    <p:sldId id="323" r:id="rId4"/>
    <p:sldId id="322" r:id="rId5"/>
    <p:sldId id="321" r:id="rId6"/>
    <p:sldId id="338" r:id="rId7"/>
    <p:sldId id="327" r:id="rId8"/>
    <p:sldId id="320" r:id="rId9"/>
    <p:sldId id="326" r:id="rId10"/>
    <p:sldId id="339" r:id="rId11"/>
    <p:sldId id="325" r:id="rId12"/>
    <p:sldId id="319" r:id="rId13"/>
    <p:sldId id="332" r:id="rId14"/>
    <p:sldId id="331" r:id="rId15"/>
    <p:sldId id="330" r:id="rId16"/>
    <p:sldId id="329" r:id="rId17"/>
    <p:sldId id="328" r:id="rId18"/>
    <p:sldId id="318" r:id="rId19"/>
    <p:sldId id="317" r:id="rId20"/>
    <p:sldId id="316" r:id="rId21"/>
    <p:sldId id="337" r:id="rId22"/>
    <p:sldId id="336" r:id="rId23"/>
    <p:sldId id="261" r:id="rId24"/>
    <p:sldId id="335" r:id="rId25"/>
    <p:sldId id="311" r:id="rId26"/>
    <p:sldId id="334" r:id="rId27"/>
    <p:sldId id="333" r:id="rId28"/>
    <p:sldId id="284" r:id="rId29"/>
    <p:sldId id="289" r:id="rId30"/>
    <p:sldId id="288" r:id="rId31"/>
    <p:sldId id="307" r:id="rId32"/>
    <p:sldId id="290" r:id="rId33"/>
    <p:sldId id="292" r:id="rId34"/>
    <p:sldId id="340"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xmlns:mv="urn:schemas-microsoft-com:mac:vml" xmlns:mc="http://schemas.openxmlformats.org/markup-compatibility/2006">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5250"/>
    <a:srgbClr val="00589A"/>
    <a:srgbClr val="F0C924"/>
    <a:srgbClr val="004F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63" autoAdjust="0"/>
    <p:restoredTop sz="91904" autoAdjust="0"/>
  </p:normalViewPr>
  <p:slideViewPr>
    <p:cSldViewPr>
      <p:cViewPr>
        <p:scale>
          <a:sx n="80" d="100"/>
          <a:sy n="80" d="100"/>
        </p:scale>
        <p:origin x="-148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F46AFCC-383B-44F4-97C8-A5A72523D2C4}" type="datetimeFigureOut">
              <a:rPr lang="en-US" smtClean="0"/>
              <a:pPr/>
              <a:t>10/6/2016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B28B064-9A45-4FAF-83EA-E6E7BA05DFF0}" type="slidenum">
              <a:rPr lang="en-US" smtClean="0"/>
              <a:pPr/>
              <a:t>‹#›</a:t>
            </a:fld>
            <a:endParaRPr lang="en-US"/>
          </a:p>
        </p:txBody>
      </p:sp>
    </p:spTree>
    <p:extLst>
      <p:ext uri="{BB962C8B-B14F-4D97-AF65-F5344CB8AC3E}">
        <p14:creationId xmlns:p14="http://schemas.microsoft.com/office/powerpoint/2010/main" val="2543646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B0CD8E2-317D-4C1C-9834-2A18BC2EAB5F}" type="datetimeFigureOut">
              <a:rPr lang="en-US" smtClean="0"/>
              <a:pPr/>
              <a:t>10/6/2016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E835937-491D-4781-B711-4BF1AD4828F1}" type="slidenum">
              <a:rPr lang="en-US" smtClean="0"/>
              <a:pPr/>
              <a:t>‹#›</a:t>
            </a:fld>
            <a:endParaRPr lang="en-US"/>
          </a:p>
        </p:txBody>
      </p:sp>
    </p:spTree>
    <p:extLst>
      <p:ext uri="{BB962C8B-B14F-4D97-AF65-F5344CB8AC3E}">
        <p14:creationId xmlns:p14="http://schemas.microsoft.com/office/powerpoint/2010/main" val="2176450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835937-491D-4781-B711-4BF1AD4828F1}" type="slidenum">
              <a:rPr lang="en-US" smtClean="0"/>
              <a:pPr/>
              <a:t>4</a:t>
            </a:fld>
            <a:endParaRPr lang="en-US"/>
          </a:p>
        </p:txBody>
      </p:sp>
    </p:spTree>
    <p:extLst>
      <p:ext uri="{BB962C8B-B14F-4D97-AF65-F5344CB8AC3E}">
        <p14:creationId xmlns:p14="http://schemas.microsoft.com/office/powerpoint/2010/main" val="1341392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smtClean="0"/>
              <a:t>People</a:t>
            </a:r>
            <a:r>
              <a:rPr lang="en-US" baseline="0" dirty="0" smtClean="0"/>
              <a:t> who miss a court date, no matter the reason, are locked out of scheduling a new court date. As a result, there is no meaningful opportunity to seek relief from past debt. Expanding on the amnesty program, and in the collaborative court model that the county has previously supported, San Francisco could establish a debt relief court to allow an efficient and just means for dealing with infractions and court-ordered debt.</a:t>
            </a:r>
          </a:p>
          <a:p>
            <a:pPr>
              <a:buFontTx/>
              <a:buNone/>
            </a:pPr>
            <a:endParaRPr lang="en-US" baseline="0" dirty="0" smtClean="0"/>
          </a:p>
          <a:p>
            <a:pPr>
              <a:buFontTx/>
              <a:buNone/>
            </a:pPr>
            <a:r>
              <a:rPr lang="en-US" baseline="0" dirty="0" smtClean="0"/>
              <a:t>Short of such a calendar, there are more incremental steps the court could take, including:</a:t>
            </a:r>
          </a:p>
          <a:p>
            <a:pPr>
              <a:buFontTx/>
              <a:buNone/>
            </a:pPr>
            <a:r>
              <a:rPr lang="en-US" baseline="0" dirty="0" smtClean="0"/>
              <a:t>-Allowing people who failed to appear to schedule a court date or file a written request relief without first having to pay the full amount owed up front</a:t>
            </a:r>
          </a:p>
          <a:p>
            <a:pPr>
              <a:buFontTx/>
              <a:buNone/>
            </a:pPr>
            <a:endParaRPr lang="en-US" dirty="0" smtClean="0"/>
          </a:p>
          <a:p>
            <a:pPr>
              <a:buFontTx/>
              <a:buNone/>
            </a:pPr>
            <a:r>
              <a:rPr lang="en-US" dirty="0" smtClean="0"/>
              <a:t>There</a:t>
            </a:r>
            <a:r>
              <a:rPr lang="en-US" baseline="0" dirty="0" smtClean="0"/>
              <a:t> is also the issue of bench warrants issued for failing to appear in traffic court. Over the past two years, more than 10,000 people had been booked in SF’s jails for such warrants, a huge waste of resources and yet another way that we have criminalized poverty. </a:t>
            </a:r>
            <a:r>
              <a:rPr lang="en-US" dirty="0" smtClean="0"/>
              <a:t>We applaud the court’s action last fall to recall</a:t>
            </a:r>
            <a:r>
              <a:rPr lang="en-US" baseline="0" dirty="0" smtClean="0"/>
              <a:t> over 7,000 bench warrants that had been issued for failing to appear in traffic court. To the extent that arrests continue to occur since the recall, the city should direct all law enforcement agencies to end enforcement of traffic court bench warrants issued for a failure to appear or pay on an infraction. </a:t>
            </a:r>
          </a:p>
          <a:p>
            <a:pPr>
              <a:buFontTx/>
              <a:buNone/>
            </a:pPr>
            <a:endParaRPr lang="en-US" baseline="0" dirty="0" smtClean="0"/>
          </a:p>
        </p:txBody>
      </p:sp>
      <p:sp>
        <p:nvSpPr>
          <p:cNvPr id="4" name="Slide Number Placeholder 3"/>
          <p:cNvSpPr>
            <a:spLocks noGrp="1"/>
          </p:cNvSpPr>
          <p:nvPr>
            <p:ph type="sldNum" sz="quarter" idx="10"/>
          </p:nvPr>
        </p:nvSpPr>
        <p:spPr/>
        <p:txBody>
          <a:bodyPr/>
          <a:lstStyle/>
          <a:p>
            <a:fld id="{CE835937-491D-4781-B711-4BF1AD4828F1}" type="slidenum">
              <a:rPr lang="en-US" smtClean="0"/>
              <a:pPr/>
              <a:t>32</a:t>
            </a:fld>
            <a:endParaRPr lang="en-US"/>
          </a:p>
        </p:txBody>
      </p:sp>
    </p:spTree>
    <p:extLst>
      <p:ext uri="{BB962C8B-B14F-4D97-AF65-F5344CB8AC3E}">
        <p14:creationId xmlns:p14="http://schemas.microsoft.com/office/powerpoint/2010/main" val="711506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dirty="0" smtClean="0"/>
              <a:t>As an overarching matter</a:t>
            </a:r>
            <a:r>
              <a:rPr lang="en-US" baseline="0" dirty="0" smtClean="0"/>
              <a:t>, San Francisco must confront the question of how court-ordered debt is making our families and communities worse off – less safe, less productive, less self-sufficient, less stable. Everything should be on the table to reduce these harms, including:</a:t>
            </a:r>
          </a:p>
          <a:p>
            <a:pPr>
              <a:buFontTx/>
              <a:buNone/>
            </a:pPr>
            <a:r>
              <a:rPr lang="en-US" baseline="0" dirty="0" smtClean="0"/>
              <a:t> - ending enforcement of so-called “quality of life” citations, </a:t>
            </a:r>
          </a:p>
          <a:p>
            <a:pPr>
              <a:buFontTx/>
              <a:buNone/>
            </a:pPr>
            <a:r>
              <a:rPr lang="en-US" baseline="0" dirty="0" smtClean="0"/>
              <a:t> - dismissing warrants and fines for these types of tickets, </a:t>
            </a:r>
          </a:p>
          <a:p>
            <a:pPr>
              <a:buFontTx/>
              <a:buNone/>
            </a:pPr>
            <a:r>
              <a:rPr lang="en-US" baseline="0" dirty="0" smtClean="0"/>
              <a:t> - for all other types of tickets, reducing the fine amounts for people who are low-income, </a:t>
            </a:r>
          </a:p>
          <a:p>
            <a:pPr>
              <a:buFontTx/>
              <a:buNone/>
            </a:pPr>
            <a:r>
              <a:rPr lang="en-US" baseline="0" dirty="0" smtClean="0"/>
              <a:t> - and establishing meaningful alternatives to monetary payment. </a:t>
            </a:r>
            <a:endParaRPr lang="en-US" dirty="0" smtClean="0"/>
          </a:p>
          <a:p>
            <a:pPr>
              <a:buFontTx/>
              <a:buChar char="-"/>
            </a:pPr>
            <a:endParaRPr lang="en-US" dirty="0" smtClean="0"/>
          </a:p>
          <a:p>
            <a:pPr>
              <a:buFontTx/>
              <a:buChar char="-"/>
            </a:pPr>
            <a:r>
              <a:rPr lang="en-US" dirty="0" smtClean="0"/>
              <a:t>A debt relief court would be</a:t>
            </a:r>
            <a:r>
              <a:rPr lang="en-US" baseline="0" dirty="0" smtClean="0"/>
              <a:t> one way to institutionalize these principles and ensure that the system works for our communities.</a:t>
            </a:r>
          </a:p>
          <a:p>
            <a:pPr>
              <a:buFontTx/>
              <a:buNone/>
            </a:pPr>
            <a:r>
              <a:rPr lang="en-US" baseline="0" dirty="0" smtClean="0"/>
              <a:t> </a:t>
            </a:r>
          </a:p>
          <a:p>
            <a:pPr>
              <a:buFontTx/>
              <a:buChar char="-"/>
            </a:pPr>
            <a:r>
              <a:rPr lang="en-US" baseline="0" dirty="0" smtClean="0"/>
              <a:t>We could also pursue reforms to make the existing options more fair. For example, u</a:t>
            </a:r>
            <a:r>
              <a:rPr lang="en-US" dirty="0" smtClean="0"/>
              <a:t>nder the current system, community service is the only alternative offered, and is generally not </a:t>
            </a:r>
            <a:r>
              <a:rPr lang="en-US" baseline="0" dirty="0" smtClean="0"/>
              <a:t>available for anyone who misses their court date. A </a:t>
            </a:r>
            <a:r>
              <a:rPr lang="en-US" dirty="0" smtClean="0"/>
              <a:t>client</a:t>
            </a:r>
            <a:r>
              <a:rPr lang="en-US" baseline="0" dirty="0" smtClean="0"/>
              <a:t> of ours was required to complete 300 hours in 2 months and had a full-time job. To make this process more fair, San Francisco should seek to:</a:t>
            </a:r>
          </a:p>
          <a:p>
            <a:pPr marL="0" marR="0" indent="0" algn="l" defTabSz="914400" rtl="0" eaLnBrk="1" fontAlgn="auto" latinLnBrk="0" hangingPunct="1">
              <a:lnSpc>
                <a:spcPct val="100000"/>
              </a:lnSpc>
              <a:spcBef>
                <a:spcPts val="0"/>
              </a:spcBef>
              <a:spcAft>
                <a:spcPts val="0"/>
              </a:spcAft>
              <a:buClrTx/>
              <a:buSzTx/>
              <a:buFontTx/>
              <a:buChar char="-"/>
              <a:tabLst/>
              <a:defRPr/>
            </a:pPr>
            <a:r>
              <a:rPr lang="en-US" baseline="0" dirty="0" smtClean="0"/>
              <a:t>Eliminate the fee requirement for participation in Project 20 </a:t>
            </a:r>
          </a:p>
          <a:p>
            <a:pPr marL="0" marR="0" indent="0" algn="l" defTabSz="914400" rtl="0" eaLnBrk="1" fontAlgn="auto" latinLnBrk="0" hangingPunct="1">
              <a:lnSpc>
                <a:spcPct val="100000"/>
              </a:lnSpc>
              <a:spcBef>
                <a:spcPts val="0"/>
              </a:spcBef>
              <a:spcAft>
                <a:spcPts val="0"/>
              </a:spcAft>
              <a:buClrTx/>
              <a:buSzTx/>
              <a:buFontTx/>
              <a:buChar char="-"/>
              <a:tabLst/>
              <a:defRPr/>
            </a:pPr>
            <a:r>
              <a:rPr lang="en-US" baseline="0" dirty="0" smtClean="0"/>
              <a:t>Increase the value of work credit hours; currently is below minimum wage</a:t>
            </a:r>
          </a:p>
          <a:p>
            <a:pPr marL="0" marR="0" indent="0" algn="l" defTabSz="914400" rtl="0" eaLnBrk="1" fontAlgn="auto" latinLnBrk="0" hangingPunct="1">
              <a:lnSpc>
                <a:spcPct val="100000"/>
              </a:lnSpc>
              <a:spcBef>
                <a:spcPts val="0"/>
              </a:spcBef>
              <a:spcAft>
                <a:spcPts val="0"/>
              </a:spcAft>
              <a:buClrTx/>
              <a:buSzTx/>
              <a:buFontTx/>
              <a:buChar char="-"/>
              <a:tabLst/>
              <a:defRPr/>
            </a:pPr>
            <a:r>
              <a:rPr lang="en-US" dirty="0" smtClean="0"/>
              <a:t>And include options for participation in social services</a:t>
            </a:r>
            <a:r>
              <a:rPr lang="en-US" baseline="0" dirty="0" smtClean="0"/>
              <a:t> and educational or job training program</a:t>
            </a:r>
            <a:endParaRPr lang="en-US" dirty="0"/>
          </a:p>
        </p:txBody>
      </p:sp>
      <p:sp>
        <p:nvSpPr>
          <p:cNvPr id="4" name="Slide Number Placeholder 3"/>
          <p:cNvSpPr>
            <a:spLocks noGrp="1"/>
          </p:cNvSpPr>
          <p:nvPr>
            <p:ph type="sldNum" sz="quarter" idx="10"/>
          </p:nvPr>
        </p:nvSpPr>
        <p:spPr/>
        <p:txBody>
          <a:bodyPr/>
          <a:lstStyle/>
          <a:p>
            <a:fld id="{CE835937-491D-4781-B711-4BF1AD4828F1}" type="slidenum">
              <a:rPr lang="en-US" smtClean="0"/>
              <a:pPr/>
              <a:t>33</a:t>
            </a:fld>
            <a:endParaRPr lang="en-US"/>
          </a:p>
        </p:txBody>
      </p:sp>
    </p:spTree>
    <p:extLst>
      <p:ext uri="{BB962C8B-B14F-4D97-AF65-F5344CB8AC3E}">
        <p14:creationId xmlns:p14="http://schemas.microsoft.com/office/powerpoint/2010/main" val="1522014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a:t>
            </a:r>
            <a:r>
              <a:rPr lang="en-US" baseline="0" dirty="0" smtClean="0"/>
              <a:t> one sentence on who we are</a:t>
            </a:r>
            <a:endParaRPr lang="en-US" dirty="0"/>
          </a:p>
        </p:txBody>
      </p:sp>
      <p:sp>
        <p:nvSpPr>
          <p:cNvPr id="4" name="Slide Number Placeholder 3"/>
          <p:cNvSpPr>
            <a:spLocks noGrp="1"/>
          </p:cNvSpPr>
          <p:nvPr>
            <p:ph type="sldNum" sz="quarter" idx="10"/>
          </p:nvPr>
        </p:nvSpPr>
        <p:spPr/>
        <p:txBody>
          <a:bodyPr/>
          <a:lstStyle/>
          <a:p>
            <a:fld id="{CE835937-491D-4781-B711-4BF1AD4828F1}" type="slidenum">
              <a:rPr lang="en-US" smtClean="0"/>
              <a:pPr/>
              <a:t>23</a:t>
            </a:fld>
            <a:endParaRPr lang="en-US"/>
          </a:p>
        </p:txBody>
      </p:sp>
    </p:spTree>
    <p:extLst>
      <p:ext uri="{BB962C8B-B14F-4D97-AF65-F5344CB8AC3E}">
        <p14:creationId xmlns:p14="http://schemas.microsoft.com/office/powerpoint/2010/main" val="4125679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1. Penalizes people for being low income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-Court debt and license suspension happens for a wide range of reasons, many of which </a:t>
            </a:r>
            <a:r>
              <a:rPr lang="en-US" baseline="0" dirty="0" smtClean="0"/>
              <a:t>are </a:t>
            </a:r>
            <a:r>
              <a:rPr lang="en-US" baseline="0" dirty="0" smtClean="0"/>
              <a:t>not related to driving safety, but are actually tied to poverty; QOL citations</a:t>
            </a:r>
          </a:p>
        </p:txBody>
      </p:sp>
      <p:sp>
        <p:nvSpPr>
          <p:cNvPr id="4" name="Slide Number Placeholder 3"/>
          <p:cNvSpPr>
            <a:spLocks noGrp="1"/>
          </p:cNvSpPr>
          <p:nvPr>
            <p:ph type="sldNum" sz="quarter" idx="10"/>
          </p:nvPr>
        </p:nvSpPr>
        <p:spPr/>
        <p:txBody>
          <a:bodyPr/>
          <a:lstStyle/>
          <a:p>
            <a:fld id="{CE835937-491D-4781-B711-4BF1AD4828F1}" type="slidenum">
              <a:rPr lang="en-US" smtClean="0"/>
              <a:pPr/>
              <a:t>25</a:t>
            </a:fld>
            <a:endParaRPr lang="en-US"/>
          </a:p>
        </p:txBody>
      </p:sp>
    </p:spTree>
    <p:extLst>
      <p:ext uri="{BB962C8B-B14F-4D97-AF65-F5344CB8AC3E}">
        <p14:creationId xmlns:p14="http://schemas.microsoft.com/office/powerpoint/2010/main" val="1671672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3. Causes unemployment and traps people in cycles of poverty</a:t>
            </a:r>
          </a:p>
          <a:p>
            <a:r>
              <a:rPr lang="en-US" baseline="0" dirty="0" smtClean="0"/>
              <a:t>-Siphons funds from other necessities like rent, food, medical care, transportation, child care</a:t>
            </a:r>
          </a:p>
          <a:p>
            <a:r>
              <a:rPr lang="en-US" baseline="0" dirty="0" smtClean="0"/>
              <a:t>-Having a suspended license limits employment options, ability to get to doctors appointments or take children to school</a:t>
            </a:r>
          </a:p>
          <a:p>
            <a:endParaRPr lang="en-US" baseline="0" dirty="0" smtClean="0"/>
          </a:p>
          <a:p>
            <a:r>
              <a:rPr lang="en-US" baseline="0" dirty="0" smtClean="0"/>
              <a:t>4. Excessive court debt and license suspension creates pathways to incarceration</a:t>
            </a:r>
          </a:p>
          <a:p>
            <a:r>
              <a:rPr lang="en-US" baseline="0" dirty="0" smtClean="0"/>
              <a:t>-Sometimes these critical necessities leave people with no other option but to drive, subjecting them to arrest for driving on suspended license, a </a:t>
            </a:r>
            <a:r>
              <a:rPr lang="en-US" baseline="0" dirty="0" err="1" smtClean="0"/>
              <a:t>misdo</a:t>
            </a:r>
            <a:endParaRPr lang="en-US" baseline="0" dirty="0" smtClean="0"/>
          </a:p>
          <a:p>
            <a:r>
              <a:rPr lang="en-US" baseline="0" dirty="0" smtClean="0"/>
              <a:t>-Isolating people from the formal economy makes participating in the informal economy necessary to survival</a:t>
            </a:r>
          </a:p>
          <a:p>
            <a:r>
              <a:rPr lang="en-US" baseline="0" dirty="0" smtClean="0"/>
              <a:t>-Makes complying with conditions of probation or parole impossible for some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E835937-491D-4781-B711-4BF1AD4828F1}" type="slidenum">
              <a:rPr lang="en-US" smtClean="0"/>
              <a:pPr/>
              <a:t>26</a:t>
            </a:fld>
            <a:endParaRPr lang="en-US"/>
          </a:p>
        </p:txBody>
      </p:sp>
    </p:spTree>
    <p:extLst>
      <p:ext uri="{BB962C8B-B14F-4D97-AF65-F5344CB8AC3E}">
        <p14:creationId xmlns:p14="http://schemas.microsoft.com/office/powerpoint/2010/main" val="2334764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 Disparately impacts residents of color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-Racial disparity in ticketing and license suspension (Black people in SF make up 6% of population, but 70% of DL suspension, most of which are for FTA/FTP)</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-Because people of color in SF have lower than average income, they are more likely to be unable to pay - compounds in racial inequality </a:t>
            </a:r>
          </a:p>
          <a:p>
            <a:endParaRPr lang="en-US" dirty="0"/>
          </a:p>
        </p:txBody>
      </p:sp>
      <p:sp>
        <p:nvSpPr>
          <p:cNvPr id="4" name="Slide Number Placeholder 3"/>
          <p:cNvSpPr>
            <a:spLocks noGrp="1"/>
          </p:cNvSpPr>
          <p:nvPr>
            <p:ph type="sldNum" sz="quarter" idx="10"/>
          </p:nvPr>
        </p:nvSpPr>
        <p:spPr/>
        <p:txBody>
          <a:bodyPr/>
          <a:lstStyle/>
          <a:p>
            <a:fld id="{CE835937-491D-4781-B711-4BF1AD4828F1}" type="slidenum">
              <a:rPr lang="en-US" smtClean="0"/>
              <a:pPr/>
              <a:t>27</a:t>
            </a:fld>
            <a:endParaRPr lang="en-US"/>
          </a:p>
        </p:txBody>
      </p:sp>
    </p:spTree>
    <p:extLst>
      <p:ext uri="{BB962C8B-B14F-4D97-AF65-F5344CB8AC3E}">
        <p14:creationId xmlns:p14="http://schemas.microsoft.com/office/powerpoint/2010/main" val="2655233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835937-491D-4781-B711-4BF1AD4828F1}" type="slidenum">
              <a:rPr lang="en-US" smtClean="0"/>
              <a:pPr/>
              <a:t>28</a:t>
            </a:fld>
            <a:endParaRPr lang="en-US"/>
          </a:p>
        </p:txBody>
      </p:sp>
    </p:spTree>
    <p:extLst>
      <p:ext uri="{BB962C8B-B14F-4D97-AF65-F5344CB8AC3E}">
        <p14:creationId xmlns:p14="http://schemas.microsoft.com/office/powerpoint/2010/main" val="3361614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-Amnesty is a step in the right direction, but it must</a:t>
            </a:r>
            <a:r>
              <a:rPr lang="en-US" baseline="0" dirty="0" smtClean="0"/>
              <a:t> be</a:t>
            </a:r>
            <a:r>
              <a:rPr lang="en-US" dirty="0" smtClean="0"/>
              <a:t> a starting</a:t>
            </a:r>
            <a:r>
              <a:rPr lang="en-US" baseline="0" dirty="0" smtClean="0"/>
              <a:t> point, not an ending point</a:t>
            </a:r>
            <a:r>
              <a:rPr lang="en-US" dirty="0" smtClean="0"/>
              <a:t>. T</a:t>
            </a:r>
            <a:r>
              <a:rPr lang="en-US" baseline="0" dirty="0" smtClean="0"/>
              <a:t>he great things about the program are:</a:t>
            </a:r>
          </a:p>
          <a:p>
            <a:pPr marL="228600" indent="-228600">
              <a:buAutoNum type="arabicParenR"/>
            </a:pPr>
            <a:r>
              <a:rPr lang="en-US" baseline="0" dirty="0" smtClean="0"/>
              <a:t>It reduces the heavy burden of these fines for tickets below 2013, depending on income</a:t>
            </a:r>
          </a:p>
          <a:p>
            <a:pPr marL="228600" indent="-228600">
              <a:buAutoNum type="arabicParenR"/>
            </a:pPr>
            <a:r>
              <a:rPr lang="en-US" baseline="0" dirty="0" smtClean="0"/>
              <a:t>It restores driver’s licenses</a:t>
            </a:r>
          </a:p>
          <a:p>
            <a:pPr marL="0" indent="0">
              <a:buNone/>
            </a:pPr>
            <a:r>
              <a:rPr lang="en-US" baseline="0" dirty="0" smtClean="0"/>
              <a:t>But, there are also major implementation challenges, and its impact is limited, including the fact that it will end in 2017.</a:t>
            </a:r>
          </a:p>
          <a:p>
            <a:pPr marL="0" indent="0">
              <a:buNone/>
            </a:pPr>
            <a:r>
              <a:rPr lang="en-US" baseline="0" dirty="0" smtClean="0"/>
              <a:t>SF can and should do more, both to support the existing program, and expand upon it.</a:t>
            </a:r>
          </a:p>
          <a:p>
            <a:r>
              <a:rPr lang="en-US" dirty="0" smtClean="0"/>
              <a:t>- There is a backlog and the city can help by supporting administration</a:t>
            </a:r>
            <a:r>
              <a:rPr lang="en-US" baseline="0" dirty="0" smtClean="0"/>
              <a:t> of the program through the budget</a:t>
            </a:r>
          </a:p>
          <a:p>
            <a:r>
              <a:rPr lang="en-US" baseline="0" dirty="0" smtClean="0"/>
              <a:t>- Provide funding to community-based organizations to do outreach and help people through the application process</a:t>
            </a:r>
          </a:p>
          <a:p>
            <a:pPr>
              <a:buFontTx/>
              <a:buChar char="-"/>
            </a:pPr>
            <a:r>
              <a:rPr lang="en-US" baseline="0" dirty="0" smtClean="0"/>
              <a:t> Eliminate $50 participation fee, $55 DMV license reinstatement fee </a:t>
            </a:r>
          </a:p>
          <a:p>
            <a:pPr>
              <a:buFontTx/>
              <a:buNone/>
            </a:pPr>
            <a:r>
              <a:rPr lang="en-US" baseline="0" dirty="0" smtClean="0"/>
              <a:t>- Establish a moratorium on license suspensions during Amnesty period </a:t>
            </a:r>
          </a:p>
          <a:p>
            <a:pPr>
              <a:buFontTx/>
              <a:buNone/>
            </a:pPr>
            <a:r>
              <a:rPr lang="en-US" baseline="0" dirty="0" smtClean="0"/>
              <a:t>- Explore alternatives to payment for people who are low-income – for example dismissal of fines or non-monetary payment options like participation in training programs and community service</a:t>
            </a:r>
          </a:p>
          <a:p>
            <a:endParaRPr lang="en-US" dirty="0"/>
          </a:p>
        </p:txBody>
      </p:sp>
      <p:sp>
        <p:nvSpPr>
          <p:cNvPr id="4" name="Slide Number Placeholder 3"/>
          <p:cNvSpPr>
            <a:spLocks noGrp="1"/>
          </p:cNvSpPr>
          <p:nvPr>
            <p:ph type="sldNum" sz="quarter" idx="10"/>
          </p:nvPr>
        </p:nvSpPr>
        <p:spPr/>
        <p:txBody>
          <a:bodyPr/>
          <a:lstStyle/>
          <a:p>
            <a:fld id="{CE835937-491D-4781-B711-4BF1AD4828F1}" type="slidenum">
              <a:rPr lang="en-US" smtClean="0"/>
              <a:pPr/>
              <a:t>29</a:t>
            </a:fld>
            <a:endParaRPr lang="en-US"/>
          </a:p>
        </p:txBody>
      </p:sp>
    </p:spTree>
    <p:extLst>
      <p:ext uri="{BB962C8B-B14F-4D97-AF65-F5344CB8AC3E}">
        <p14:creationId xmlns:p14="http://schemas.microsoft.com/office/powerpoint/2010/main" val="297142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Suspending someone’s license because of a failure to pay</a:t>
            </a:r>
            <a:r>
              <a:rPr lang="en-US" baseline="0" dirty="0" smtClean="0"/>
              <a:t> a fine takes away their livelihood, pushing them further into poverty and making it even more impossible to pay. People who have no other option than to drive then face the risk </a:t>
            </a:r>
            <a:r>
              <a:rPr lang="en-US" dirty="0" smtClean="0"/>
              <a:t>of a conviction</a:t>
            </a:r>
            <a:r>
              <a:rPr lang="en-US" baseline="0" dirty="0" smtClean="0"/>
              <a:t> for driving on a suspended license, fueling a cycle of debt, poverty, and incarceration. </a:t>
            </a:r>
          </a:p>
          <a:p>
            <a:pPr marL="0" indent="0">
              <a:buFontTx/>
              <a:buNone/>
            </a:pPr>
            <a:endParaRPr lang="en-US" dirty="0" smtClean="0"/>
          </a:p>
          <a:p>
            <a:pPr>
              <a:buFontTx/>
              <a:buChar char="-"/>
            </a:pPr>
            <a:r>
              <a:rPr lang="en-US" dirty="0" smtClean="0"/>
              <a:t> Establish as local policy</a:t>
            </a:r>
            <a:r>
              <a:rPr lang="en-US" baseline="0" dirty="0" smtClean="0"/>
              <a:t> that license suspensions are an inappropriate collection tool for infraction-related debt</a:t>
            </a:r>
          </a:p>
          <a:p>
            <a:pPr>
              <a:buFontTx/>
              <a:buChar char="-"/>
            </a:pPr>
            <a:r>
              <a:rPr lang="en-US" baseline="0" dirty="0" smtClean="0"/>
              <a:t> Direct all city agencies to cease reporting non-traffic violations to the DMV</a:t>
            </a:r>
          </a:p>
          <a:p>
            <a:pPr>
              <a:buFontTx/>
              <a:buChar char="-"/>
            </a:pPr>
            <a:r>
              <a:rPr lang="en-US" baseline="0" dirty="0" smtClean="0"/>
              <a:t>This is also an action that the court could pursue as well, as suspended licenses for failing to appear or pay is a discretionary act. </a:t>
            </a:r>
          </a:p>
          <a:p>
            <a:pPr>
              <a:buFontTx/>
              <a:buNone/>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E835937-491D-4781-B711-4BF1AD4828F1}" type="slidenum">
              <a:rPr lang="en-US" smtClean="0"/>
              <a:pPr/>
              <a:t>30</a:t>
            </a:fld>
            <a:endParaRPr lang="en-US"/>
          </a:p>
        </p:txBody>
      </p:sp>
    </p:spTree>
    <p:extLst>
      <p:ext uri="{BB962C8B-B14F-4D97-AF65-F5344CB8AC3E}">
        <p14:creationId xmlns:p14="http://schemas.microsoft.com/office/powerpoint/2010/main" val="948107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dirty="0" smtClean="0"/>
              <a:t>-</a:t>
            </a:r>
            <a:r>
              <a:rPr lang="en-US" dirty="0" err="1" smtClean="0"/>
              <a:t>AllianceOne</a:t>
            </a:r>
            <a:r>
              <a:rPr lang="en-US" baseline="0" dirty="0" smtClean="0"/>
              <a:t> is a company from outside San Francisco that is</a:t>
            </a:r>
            <a:r>
              <a:rPr lang="en-US" b="0" u="none" baseline="0" dirty="0" smtClean="0">
                <a:solidFill>
                  <a:schemeClr val="tx1"/>
                </a:solidFill>
              </a:rPr>
              <a:t> </a:t>
            </a:r>
            <a:r>
              <a:rPr lang="en-US" baseline="0" dirty="0" smtClean="0"/>
              <a:t>profiting from the inability of low-income people to pay off enormous amounts of debt </a:t>
            </a:r>
          </a:p>
          <a:p>
            <a:pPr>
              <a:buFontTx/>
              <a:buNone/>
            </a:pPr>
            <a:r>
              <a:rPr lang="en-US" baseline="0" dirty="0" smtClean="0"/>
              <a:t>-It has numerous agents who are never trained properly and give misinformation </a:t>
            </a:r>
            <a:endParaRPr lang="en-US" dirty="0" smtClean="0"/>
          </a:p>
          <a:p>
            <a:pPr>
              <a:buFontTx/>
              <a:buNone/>
            </a:pPr>
            <a:r>
              <a:rPr lang="en-US" dirty="0" smtClean="0"/>
              <a:t>Instead of this inefficient</a:t>
            </a:r>
            <a:r>
              <a:rPr lang="en-US" baseline="0" dirty="0" smtClean="0"/>
              <a:t> and unjust system, San Francisco could e</a:t>
            </a:r>
            <a:r>
              <a:rPr lang="en-US" dirty="0" smtClean="0"/>
              <a:t>stablish</a:t>
            </a:r>
            <a:r>
              <a:rPr lang="en-US" baseline="0" dirty="0" smtClean="0"/>
              <a:t> a local system for debt collection that embodies the principles of access and fairness.</a:t>
            </a:r>
          </a:p>
          <a:p>
            <a:pPr>
              <a:buFontTx/>
              <a:buNone/>
            </a:pPr>
            <a:r>
              <a:rPr lang="en-US" baseline="0" dirty="0" smtClean="0"/>
              <a:t>-For example, an in-house program could allow for reductions of fines based on ability to pay, and payment plans that are manageable for people are all different income levels</a:t>
            </a:r>
          </a:p>
        </p:txBody>
      </p:sp>
      <p:sp>
        <p:nvSpPr>
          <p:cNvPr id="4" name="Slide Number Placeholder 3"/>
          <p:cNvSpPr>
            <a:spLocks noGrp="1"/>
          </p:cNvSpPr>
          <p:nvPr>
            <p:ph type="sldNum" sz="quarter" idx="10"/>
          </p:nvPr>
        </p:nvSpPr>
        <p:spPr/>
        <p:txBody>
          <a:bodyPr/>
          <a:lstStyle/>
          <a:p>
            <a:fld id="{CE835937-491D-4781-B711-4BF1AD4828F1}" type="slidenum">
              <a:rPr lang="en-US" smtClean="0"/>
              <a:pPr/>
              <a:t>31</a:t>
            </a:fld>
            <a:endParaRPr lang="en-US"/>
          </a:p>
        </p:txBody>
      </p:sp>
    </p:spTree>
    <p:extLst>
      <p:ext uri="{BB962C8B-B14F-4D97-AF65-F5344CB8AC3E}">
        <p14:creationId xmlns:p14="http://schemas.microsoft.com/office/powerpoint/2010/main" val="3657411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A070E67-9EC8-4128-8575-DE3A95D643E8}" type="datetimeFigureOut">
              <a:rPr lang="en-US" smtClean="0"/>
              <a:pPr/>
              <a:t>10/6/2016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B8C3A5C-7B5C-4A1B-8B7B-D9D639EE737E}"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070E67-9EC8-4128-8575-DE3A95D643E8}" type="datetimeFigureOut">
              <a:rPr lang="en-US" smtClean="0"/>
              <a:pPr/>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C3A5C-7B5C-4A1B-8B7B-D9D639EE73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1B8C3A5C-7B5C-4A1B-8B7B-D9D639EE737E}"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070E67-9EC8-4128-8575-DE3A95D643E8}" type="datetimeFigureOut">
              <a:rPr lang="en-US" smtClean="0"/>
              <a:pPr/>
              <a:t>10/6/2016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A070E67-9EC8-4128-8575-DE3A95D643E8}" type="datetimeFigureOut">
              <a:rPr lang="en-US" smtClean="0"/>
              <a:pPr/>
              <a:t>10/6/2016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1B8C3A5C-7B5C-4A1B-8B7B-D9D639EE737E}"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A070E67-9EC8-4128-8575-DE3A95D643E8}" type="datetimeFigureOut">
              <a:rPr lang="en-US" smtClean="0"/>
              <a:pPr/>
              <a:t>10/6/2016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B8C3A5C-7B5C-4A1B-8B7B-D9D639EE737E}"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A070E67-9EC8-4128-8575-DE3A95D643E8}" type="datetimeFigureOut">
              <a:rPr lang="en-US" smtClean="0"/>
              <a:pPr/>
              <a:t>10/6/2016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C3A5C-7B5C-4A1B-8B7B-D9D639EE737E}"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A070E67-9EC8-4128-8575-DE3A95D643E8}" type="datetimeFigureOut">
              <a:rPr lang="en-US" smtClean="0"/>
              <a:pPr/>
              <a:t>10/6/2016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B8C3A5C-7B5C-4A1B-8B7B-D9D639EE737E}"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A070E67-9EC8-4128-8575-DE3A95D643E8}" type="datetimeFigureOut">
              <a:rPr lang="en-US" smtClean="0"/>
              <a:pPr/>
              <a:t>10/6/2016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B8C3A5C-7B5C-4A1B-8B7B-D9D639EE73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A070E67-9EC8-4128-8575-DE3A95D643E8}" type="datetimeFigureOut">
              <a:rPr lang="en-US" smtClean="0"/>
              <a:pPr/>
              <a:t>10/6/2016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B8C3A5C-7B5C-4A1B-8B7B-D9D639EE73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B8C3A5C-7B5C-4A1B-8B7B-D9D639EE737E}"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7A070E67-9EC8-4128-8575-DE3A95D643E8}" type="datetimeFigureOut">
              <a:rPr lang="en-US" smtClean="0"/>
              <a:pPr/>
              <a:t>10/6/2016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1B8C3A5C-7B5C-4A1B-8B7B-D9D639EE737E}"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A070E67-9EC8-4128-8575-DE3A95D643E8}" type="datetimeFigureOut">
              <a:rPr lang="en-US" smtClean="0"/>
              <a:pPr/>
              <a:t>10/6/2016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A070E67-9EC8-4128-8575-DE3A95D643E8}" type="datetimeFigureOut">
              <a:rPr lang="en-US" smtClean="0"/>
              <a:pPr/>
              <a:t>10/6/2016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B8C3A5C-7B5C-4A1B-8B7B-D9D639EE737E}"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gi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qNg2flb6XCg"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24.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66800" y="2819400"/>
            <a:ext cx="7010400" cy="3352800"/>
          </a:xfrm>
        </p:spPr>
        <p:txBody>
          <a:bodyPr>
            <a:noAutofit/>
          </a:bodyPr>
          <a:lstStyle/>
          <a:p>
            <a:r>
              <a:rPr lang="en-US" sz="4000" cap="none" dirty="0" smtClean="0">
                <a:latin typeface="Calibri" panose="020F0502020204030204" pitchFamily="34" charset="0"/>
              </a:rPr>
              <a:t>Fines and Fees or Freedom? </a:t>
            </a:r>
            <a:endParaRPr lang="en-US" sz="4000" cap="none" dirty="0" smtClean="0">
              <a:latin typeface="Calibri" panose="020F0502020204030204" pitchFamily="34" charset="0"/>
            </a:endParaRPr>
          </a:p>
          <a:p>
            <a:r>
              <a:rPr lang="en-US" sz="4000" b="0" cap="none" dirty="0" smtClean="0">
                <a:latin typeface="Calibri" panose="020F0502020204030204" pitchFamily="34" charset="0"/>
              </a:rPr>
              <a:t>Eliminating </a:t>
            </a:r>
            <a:r>
              <a:rPr lang="en-US" sz="4000" b="0" cap="none" dirty="0">
                <a:latin typeface="Calibri" panose="020F0502020204030204" pitchFamily="34" charset="0"/>
              </a:rPr>
              <a:t>Re-entry Roadblocks Created by Court Debt </a:t>
            </a:r>
            <a:r>
              <a:rPr lang="en-US" sz="4000" b="0" cap="none" dirty="0" smtClean="0">
                <a:latin typeface="Calibri" panose="020F0502020204030204" pitchFamily="34" charset="0"/>
              </a:rPr>
              <a:t>and</a:t>
            </a:r>
            <a:r>
              <a:rPr lang="en-US" sz="4000" b="0" cap="none" dirty="0">
                <a:latin typeface="Calibri" panose="020F0502020204030204" pitchFamily="34" charset="0"/>
              </a:rPr>
              <a:t> </a:t>
            </a:r>
            <a:r>
              <a:rPr lang="en-US" sz="4000" b="0" cap="none" dirty="0" smtClean="0">
                <a:latin typeface="Calibri" panose="020F0502020204030204" pitchFamily="34" charset="0"/>
              </a:rPr>
              <a:t>License </a:t>
            </a:r>
            <a:r>
              <a:rPr lang="en-US" sz="4000" b="0" cap="none" dirty="0" smtClean="0">
                <a:latin typeface="Calibri" panose="020F0502020204030204" pitchFamily="34" charset="0"/>
              </a:rPr>
              <a:t>Suspension</a:t>
            </a:r>
            <a:r>
              <a:rPr lang="en-US" sz="3200" b="0" cap="none" dirty="0">
                <a:latin typeface="Calibri" panose="020F0502020204030204" pitchFamily="34" charset="0"/>
              </a:rPr>
              <a:t> </a:t>
            </a:r>
            <a:r>
              <a:rPr lang="en-US" sz="3200" cap="none" dirty="0">
                <a:latin typeface="Calibri" panose="020F0502020204030204" pitchFamily="34" charset="0"/>
              </a:rPr>
              <a:t/>
            </a:r>
            <a:br>
              <a:rPr lang="en-US" sz="3200" cap="none" dirty="0">
                <a:latin typeface="Calibri" panose="020F0502020204030204" pitchFamily="34" charset="0"/>
              </a:rPr>
            </a:br>
            <a:endParaRPr lang="en-US" sz="3200" cap="none" dirty="0">
              <a:latin typeface="Calibri" panose="020F0502020204030204" pitchFamily="34" charset="0"/>
            </a:endParaRPr>
          </a:p>
        </p:txBody>
      </p:sp>
      <p:sp>
        <p:nvSpPr>
          <p:cNvPr id="3" name="Title 2"/>
          <p:cNvSpPr>
            <a:spLocks noGrp="1"/>
          </p:cNvSpPr>
          <p:nvPr>
            <p:ph type="title"/>
          </p:nvPr>
        </p:nvSpPr>
        <p:spPr/>
        <p:txBody>
          <a:bodyPr/>
          <a:lstStyle/>
          <a:p>
            <a:r>
              <a:rPr lang="en-US" b="1" dirty="0" smtClean="0">
                <a:latin typeface="Century Gothic" panose="020B0502020202020204" pitchFamily="34" charset="0"/>
              </a:rPr>
              <a:t>Re-Envisioning Re-Entry </a:t>
            </a:r>
            <a:r>
              <a:rPr lang="en-US" b="1" dirty="0" smtClean="0">
                <a:latin typeface="Century Gothic" panose="020B0502020202020204" pitchFamily="34" charset="0"/>
              </a:rPr>
              <a:t/>
            </a:r>
            <a:br>
              <a:rPr lang="en-US" b="1" dirty="0" smtClean="0">
                <a:latin typeface="Century Gothic" panose="020B0502020202020204" pitchFamily="34" charset="0"/>
              </a:rPr>
            </a:br>
            <a:r>
              <a:rPr lang="en-US" b="1" dirty="0" smtClean="0">
                <a:latin typeface="Century Gothic" panose="020B0502020202020204" pitchFamily="34" charset="0"/>
              </a:rPr>
              <a:t>Law </a:t>
            </a:r>
            <a:r>
              <a:rPr lang="en-US" b="1" dirty="0" smtClean="0">
                <a:latin typeface="Century Gothic" panose="020B0502020202020204" pitchFamily="34" charset="0"/>
              </a:rPr>
              <a:t>Conference</a:t>
            </a:r>
            <a:endParaRPr lang="en-US" b="1" dirty="0">
              <a:latin typeface="Century Gothic" panose="020B0502020202020204" pitchFamily="34" charset="0"/>
            </a:endParaRPr>
          </a:p>
        </p:txBody>
      </p:sp>
    </p:spTree>
    <p:extLst>
      <p:ext uri="{BB962C8B-B14F-4D97-AF65-F5344CB8AC3E}">
        <p14:creationId xmlns:p14="http://schemas.microsoft.com/office/powerpoint/2010/main" val="2487076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2743200"/>
            <a:ext cx="8153400" cy="3505200"/>
          </a:xfrm>
        </p:spPr>
        <p:txBody>
          <a:bodyPr>
            <a:noAutofit/>
          </a:bodyPr>
          <a:lstStyle/>
          <a:p>
            <a:pPr marL="285750" indent="-285750" algn="l">
              <a:buFont typeface="Arial" panose="020B0604020202020204" pitchFamily="34" charset="0"/>
              <a:buChar char="•"/>
            </a:pPr>
            <a:r>
              <a:rPr lang="en-US" sz="2000" cap="none" dirty="0">
                <a:latin typeface="Calibri" panose="020F0502020204030204" pitchFamily="34" charset="0"/>
              </a:rPr>
              <a:t>Reinstate Driver’s </a:t>
            </a:r>
            <a:r>
              <a:rPr lang="en-US" sz="2000" cap="none" dirty="0" smtClean="0">
                <a:latin typeface="Calibri" panose="020F0502020204030204" pitchFamily="34" charset="0"/>
              </a:rPr>
              <a:t>License</a:t>
            </a:r>
          </a:p>
          <a:p>
            <a:pPr marL="834390" lvl="1" indent="-285750">
              <a:buFont typeface="Arial" panose="020B0604020202020204" pitchFamily="34" charset="0"/>
              <a:buChar char="•"/>
            </a:pPr>
            <a:r>
              <a:rPr lang="en-US" sz="2000" dirty="0">
                <a:solidFill>
                  <a:schemeClr val="accent2"/>
                </a:solidFill>
                <a:latin typeface="Calibri" panose="020F0502020204030204" pitchFamily="34" charset="0"/>
              </a:rPr>
              <a:t>Purging Driving </a:t>
            </a:r>
            <a:r>
              <a:rPr lang="en-US" sz="2000" dirty="0" smtClean="0">
                <a:solidFill>
                  <a:schemeClr val="accent2"/>
                </a:solidFill>
                <a:latin typeface="Calibri" panose="020F0502020204030204" pitchFamily="34" charset="0"/>
              </a:rPr>
              <a:t>Record – VC 12808(c</a:t>
            </a:r>
            <a:r>
              <a:rPr lang="en-US" sz="2000" dirty="0">
                <a:solidFill>
                  <a:schemeClr val="accent2"/>
                </a:solidFill>
                <a:latin typeface="Calibri" panose="020F0502020204030204" pitchFamily="34" charset="0"/>
              </a:rPr>
              <a:t>) gives DMV discretion </a:t>
            </a:r>
            <a:r>
              <a:rPr lang="en-US" sz="2000" dirty="0" smtClean="0">
                <a:solidFill>
                  <a:schemeClr val="accent2"/>
                </a:solidFill>
                <a:latin typeface="Calibri" panose="020F0502020204030204" pitchFamily="34" charset="0"/>
              </a:rPr>
              <a:t>to “purge</a:t>
            </a:r>
            <a:r>
              <a:rPr lang="en-US" sz="2000" dirty="0">
                <a:solidFill>
                  <a:schemeClr val="accent2"/>
                </a:solidFill>
                <a:latin typeface="Calibri" panose="020F0502020204030204" pitchFamily="34" charset="0"/>
              </a:rPr>
              <a:t>” </a:t>
            </a:r>
            <a:r>
              <a:rPr lang="en-US" sz="2000" dirty="0" smtClean="0">
                <a:solidFill>
                  <a:schemeClr val="accent2"/>
                </a:solidFill>
                <a:latin typeface="Calibri" panose="020F0502020204030204" pitchFamily="34" charset="0"/>
              </a:rPr>
              <a:t>suspensions </a:t>
            </a:r>
            <a:r>
              <a:rPr lang="en-US" sz="2000" dirty="0">
                <a:solidFill>
                  <a:schemeClr val="accent2"/>
                </a:solidFill>
                <a:latin typeface="Calibri" panose="020F0502020204030204" pitchFamily="34" charset="0"/>
              </a:rPr>
              <a:t>for </a:t>
            </a:r>
            <a:r>
              <a:rPr lang="en-US" sz="2000" dirty="0" smtClean="0">
                <a:solidFill>
                  <a:schemeClr val="accent2"/>
                </a:solidFill>
                <a:latin typeface="Calibri" panose="020F0502020204030204" pitchFamily="34" charset="0"/>
              </a:rPr>
              <a:t>FTA/ FTP more than 5 years old</a:t>
            </a:r>
            <a:endParaRPr lang="en-US" sz="2000" dirty="0">
              <a:solidFill>
                <a:schemeClr val="accent2"/>
              </a:solidFill>
              <a:latin typeface="Calibri" panose="020F0502020204030204" pitchFamily="34" charset="0"/>
            </a:endParaRPr>
          </a:p>
          <a:p>
            <a:pPr marL="834390" lvl="1" indent="-285750">
              <a:buFont typeface="Arial" panose="020B0604020202020204" pitchFamily="34" charset="0"/>
              <a:buChar char="•"/>
            </a:pPr>
            <a:r>
              <a:rPr lang="en-US" sz="2000" dirty="0">
                <a:solidFill>
                  <a:schemeClr val="accent2"/>
                </a:solidFill>
                <a:latin typeface="Calibri" panose="020F0502020204030204" pitchFamily="34" charset="0"/>
              </a:rPr>
              <a:t>Vehicle Code 41500 </a:t>
            </a:r>
            <a:r>
              <a:rPr lang="en-US" sz="2000" dirty="0" smtClean="0">
                <a:solidFill>
                  <a:schemeClr val="accent2"/>
                </a:solidFill>
                <a:latin typeface="Calibri" panose="020F0502020204030204" pitchFamily="34" charset="0"/>
              </a:rPr>
              <a:t>– Traffic citation pending when sentenced for California felony</a:t>
            </a:r>
          </a:p>
          <a:p>
            <a:pPr marL="834390" lvl="1" indent="-285750">
              <a:buFont typeface="Arial" panose="020B0604020202020204" pitchFamily="34" charset="0"/>
              <a:buChar char="•"/>
            </a:pPr>
            <a:endParaRPr lang="en-US" sz="1200" b="0" cap="none" dirty="0">
              <a:solidFill>
                <a:schemeClr val="accent2"/>
              </a:solidFill>
              <a:latin typeface="Calibri" panose="020F0502020204030204" pitchFamily="34" charset="0"/>
            </a:endParaRPr>
          </a:p>
          <a:p>
            <a:pPr marL="285750" indent="-285750" algn="l">
              <a:buFont typeface="Arial" panose="020B0604020202020204" pitchFamily="34" charset="0"/>
              <a:buChar char="•"/>
            </a:pPr>
            <a:r>
              <a:rPr lang="en-US" sz="2000" cap="none" dirty="0">
                <a:latin typeface="Calibri" panose="020F0502020204030204" pitchFamily="34" charset="0"/>
              </a:rPr>
              <a:t>Decrease Overall </a:t>
            </a:r>
            <a:r>
              <a:rPr lang="en-US" sz="2000" cap="none" dirty="0" smtClean="0">
                <a:latin typeface="Calibri" panose="020F0502020204030204" pitchFamily="34" charset="0"/>
              </a:rPr>
              <a:t>Debt</a:t>
            </a:r>
          </a:p>
          <a:p>
            <a:pPr marL="834390" lvl="1" indent="-285750">
              <a:buFont typeface="Arial" panose="020B0604020202020204" pitchFamily="34" charset="0"/>
              <a:buChar char="•"/>
            </a:pPr>
            <a:r>
              <a:rPr lang="en-US" sz="2000" b="0" cap="none" dirty="0" smtClean="0">
                <a:solidFill>
                  <a:schemeClr val="accent2"/>
                </a:solidFill>
                <a:latin typeface="Calibri" panose="020F0502020204030204" pitchFamily="34" charset="0"/>
              </a:rPr>
              <a:t>Request </a:t>
            </a:r>
            <a:r>
              <a:rPr lang="en-US" sz="2000" b="0" cap="none" dirty="0">
                <a:solidFill>
                  <a:schemeClr val="accent2"/>
                </a:solidFill>
                <a:latin typeface="Calibri" panose="020F0502020204030204" pitchFamily="34" charset="0"/>
              </a:rPr>
              <a:t>an Ability to Pay </a:t>
            </a:r>
            <a:r>
              <a:rPr lang="en-US" sz="2000" dirty="0">
                <a:solidFill>
                  <a:schemeClr val="accent2"/>
                </a:solidFill>
                <a:latin typeface="Calibri" panose="020F0502020204030204" pitchFamily="34" charset="0"/>
              </a:rPr>
              <a:t>h</a:t>
            </a:r>
            <a:r>
              <a:rPr lang="en-US" sz="2000" b="0" cap="none" dirty="0" smtClean="0">
                <a:solidFill>
                  <a:schemeClr val="accent2"/>
                </a:solidFill>
                <a:latin typeface="Calibri" panose="020F0502020204030204" pitchFamily="34" charset="0"/>
              </a:rPr>
              <a:t>earing</a:t>
            </a:r>
          </a:p>
          <a:p>
            <a:pPr marL="834390" lvl="1" indent="-285750">
              <a:buFont typeface="Arial" panose="020B0604020202020204" pitchFamily="34" charset="0"/>
              <a:buChar char="•"/>
            </a:pPr>
            <a:r>
              <a:rPr lang="en-US" sz="2000" b="0" cap="none" dirty="0" smtClean="0">
                <a:solidFill>
                  <a:schemeClr val="accent2"/>
                </a:solidFill>
                <a:latin typeface="Calibri" panose="020F0502020204030204" pitchFamily="34" charset="0"/>
              </a:rPr>
              <a:t>Motion </a:t>
            </a:r>
            <a:r>
              <a:rPr lang="en-US" sz="2000" b="0" cap="none" dirty="0">
                <a:solidFill>
                  <a:schemeClr val="accent2"/>
                </a:solidFill>
                <a:latin typeface="Calibri" panose="020F0502020204030204" pitchFamily="34" charset="0"/>
              </a:rPr>
              <a:t>to </a:t>
            </a:r>
            <a:r>
              <a:rPr lang="en-US" sz="2000" b="0" cap="none" dirty="0" smtClean="0">
                <a:solidFill>
                  <a:schemeClr val="accent2"/>
                </a:solidFill>
                <a:latin typeface="Calibri" panose="020F0502020204030204" pitchFamily="34" charset="0"/>
              </a:rPr>
              <a:t>dismiss ticket </a:t>
            </a:r>
            <a:r>
              <a:rPr lang="en-US" sz="2000" b="0" cap="none" dirty="0">
                <a:solidFill>
                  <a:schemeClr val="accent2"/>
                </a:solidFill>
                <a:latin typeface="Calibri" panose="020F0502020204030204" pitchFamily="34" charset="0"/>
              </a:rPr>
              <a:t>in </a:t>
            </a:r>
            <a:r>
              <a:rPr lang="en-US" sz="2000" b="0" cap="none" dirty="0" smtClean="0">
                <a:solidFill>
                  <a:schemeClr val="accent2"/>
                </a:solidFill>
                <a:latin typeface="Calibri" panose="020F0502020204030204" pitchFamily="34" charset="0"/>
              </a:rPr>
              <a:t>the interest of justice</a:t>
            </a:r>
            <a:endParaRPr lang="en-US" sz="2000" dirty="0">
              <a:solidFill>
                <a:schemeClr val="accent2"/>
              </a:solidFill>
              <a:latin typeface="Calibri" panose="020F0502020204030204" pitchFamily="34" charset="0"/>
            </a:endParaRPr>
          </a:p>
          <a:p>
            <a:pPr marL="834390" lvl="1" indent="-285750">
              <a:buFont typeface="Arial" panose="020B0604020202020204" pitchFamily="34" charset="0"/>
              <a:buChar char="•"/>
            </a:pPr>
            <a:r>
              <a:rPr lang="en-US" sz="2000" b="0" cap="none" dirty="0" smtClean="0">
                <a:solidFill>
                  <a:schemeClr val="accent2"/>
                </a:solidFill>
                <a:latin typeface="Calibri" panose="020F0502020204030204" pitchFamily="34" charset="0"/>
              </a:rPr>
              <a:t>Letter </a:t>
            </a:r>
            <a:r>
              <a:rPr lang="en-US" sz="2000" b="0" cap="none" dirty="0">
                <a:solidFill>
                  <a:schemeClr val="accent2"/>
                </a:solidFill>
                <a:latin typeface="Calibri" panose="020F0502020204030204" pitchFamily="34" charset="0"/>
              </a:rPr>
              <a:t>to </a:t>
            </a:r>
            <a:r>
              <a:rPr lang="en-US" sz="2000" b="0" cap="none" dirty="0" smtClean="0">
                <a:solidFill>
                  <a:schemeClr val="accent2"/>
                </a:solidFill>
                <a:latin typeface="Calibri" panose="020F0502020204030204" pitchFamily="34" charset="0"/>
              </a:rPr>
              <a:t>judge </a:t>
            </a:r>
            <a:r>
              <a:rPr lang="en-US" sz="2000" b="0" cap="none" dirty="0">
                <a:solidFill>
                  <a:schemeClr val="accent2"/>
                </a:solidFill>
                <a:latin typeface="Calibri" panose="020F0502020204030204" pitchFamily="34" charset="0"/>
              </a:rPr>
              <a:t>for </a:t>
            </a:r>
            <a:r>
              <a:rPr lang="en-US" sz="2000" b="0" cap="none" dirty="0" smtClean="0">
                <a:solidFill>
                  <a:schemeClr val="accent2"/>
                </a:solidFill>
                <a:latin typeface="Calibri" panose="020F0502020204030204" pitchFamily="34" charset="0"/>
              </a:rPr>
              <a:t>reconsideration</a:t>
            </a:r>
            <a:endParaRPr lang="en-US" sz="2000" cap="none" dirty="0">
              <a:solidFill>
                <a:schemeClr val="accent2"/>
              </a:solidFill>
              <a:latin typeface="Calibri" panose="020F0502020204030204" pitchFamily="34" charset="0"/>
            </a:endParaRPr>
          </a:p>
        </p:txBody>
      </p:sp>
      <p:sp>
        <p:nvSpPr>
          <p:cNvPr id="3" name="Title 2"/>
          <p:cNvSpPr>
            <a:spLocks noGrp="1"/>
          </p:cNvSpPr>
          <p:nvPr>
            <p:ph type="title"/>
          </p:nvPr>
        </p:nvSpPr>
        <p:spPr/>
        <p:txBody>
          <a:bodyPr>
            <a:normAutofit fontScale="90000"/>
          </a:bodyPr>
          <a:lstStyle/>
          <a:p>
            <a:r>
              <a:rPr lang="en-US" sz="4400" dirty="0" smtClean="0">
                <a:latin typeface="Century Gothic" panose="020B0502020202020204" pitchFamily="34" charset="0"/>
              </a:rPr>
              <a:t>Other </a:t>
            </a:r>
            <a:r>
              <a:rPr lang="en-US" sz="4400" dirty="0">
                <a:latin typeface="Century Gothic" panose="020B0502020202020204" pitchFamily="34" charset="0"/>
              </a:rPr>
              <a:t>Traffic Court </a:t>
            </a:r>
            <a:r>
              <a:rPr lang="en-US" sz="4400" dirty="0" smtClean="0">
                <a:latin typeface="Century Gothic" panose="020B0502020202020204" pitchFamily="34" charset="0"/>
              </a:rPr>
              <a:t>Remedies:</a:t>
            </a:r>
            <a:br>
              <a:rPr lang="en-US" sz="4400" dirty="0" smtClean="0">
                <a:latin typeface="Century Gothic" panose="020B0502020202020204" pitchFamily="34" charset="0"/>
              </a:rPr>
            </a:br>
            <a:r>
              <a:rPr lang="en-US" sz="4400" dirty="0" smtClean="0">
                <a:latin typeface="Century Gothic" panose="020B0502020202020204" pitchFamily="34" charset="0"/>
              </a:rPr>
              <a:t>It’s Worth a Try</a:t>
            </a:r>
            <a:endParaRPr lang="en-US" dirty="0"/>
          </a:p>
        </p:txBody>
      </p:sp>
    </p:spTree>
    <p:extLst>
      <p:ext uri="{BB962C8B-B14F-4D97-AF65-F5344CB8AC3E}">
        <p14:creationId xmlns:p14="http://schemas.microsoft.com/office/powerpoint/2010/main" val="3616285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676400" y="2971800"/>
            <a:ext cx="6556374" cy="3048000"/>
          </a:xfrm>
        </p:spPr>
        <p:txBody>
          <a:bodyPr>
            <a:normAutofit/>
          </a:bodyPr>
          <a:lstStyle/>
          <a:p>
            <a:pPr marL="285750" indent="-285750" algn="l">
              <a:buFont typeface="Arial" panose="020B0604020202020204" pitchFamily="34" charset="0"/>
              <a:buChar char="•"/>
            </a:pPr>
            <a:r>
              <a:rPr lang="en-US" sz="2400" b="0" dirty="0" smtClean="0">
                <a:latin typeface="Calibri" panose="020F0502020204030204" pitchFamily="34" charset="0"/>
              </a:rPr>
              <a:t>Judicial </a:t>
            </a:r>
            <a:r>
              <a:rPr lang="en-US" sz="2400" b="0" dirty="0" smtClean="0">
                <a:latin typeface="Calibri" panose="020F0502020204030204" pitchFamily="34" charset="0"/>
              </a:rPr>
              <a:t>Council Advocacy:</a:t>
            </a:r>
          </a:p>
          <a:p>
            <a:pPr marL="834390" lvl="1" indent="-285750">
              <a:buFont typeface="Arial" panose="020B0604020202020204" pitchFamily="34" charset="0"/>
              <a:buChar char="•"/>
            </a:pPr>
            <a:r>
              <a:rPr lang="en-US" sz="2400" dirty="0" smtClean="0">
                <a:solidFill>
                  <a:schemeClr val="accent2"/>
                </a:solidFill>
                <a:latin typeface="Calibri" panose="020F0502020204030204" pitchFamily="34" charset="0"/>
              </a:rPr>
              <a:t>Ability to pay determinations</a:t>
            </a:r>
          </a:p>
          <a:p>
            <a:pPr marL="834390" lvl="1" indent="-285750">
              <a:buFont typeface="Arial" panose="020B0604020202020204" pitchFamily="34" charset="0"/>
              <a:buChar char="•"/>
            </a:pPr>
            <a:r>
              <a:rPr lang="en-US" sz="2400" dirty="0" smtClean="0">
                <a:solidFill>
                  <a:schemeClr val="accent2"/>
                </a:solidFill>
                <a:latin typeface="Calibri" panose="020F0502020204030204" pitchFamily="34" charset="0"/>
              </a:rPr>
              <a:t>Meaningful notice</a:t>
            </a:r>
            <a:endParaRPr lang="en-US" sz="2400" b="0" dirty="0" smtClean="0">
              <a:solidFill>
                <a:schemeClr val="accent2"/>
              </a:solidFill>
              <a:latin typeface="Calibri" panose="020F0502020204030204" pitchFamily="34" charset="0"/>
            </a:endParaRPr>
          </a:p>
          <a:p>
            <a:pPr marL="285750" indent="-285750" algn="l">
              <a:spcBef>
                <a:spcPts val="3000"/>
              </a:spcBef>
              <a:buFont typeface="Arial" panose="020B0604020202020204" pitchFamily="34" charset="0"/>
              <a:buChar char="•"/>
            </a:pPr>
            <a:r>
              <a:rPr lang="en-US" sz="2400" b="0" dirty="0" smtClean="0">
                <a:latin typeface="Calibri" panose="020F0502020204030204" pitchFamily="34" charset="0"/>
              </a:rPr>
              <a:t>Futures </a:t>
            </a:r>
            <a:r>
              <a:rPr lang="en-US" sz="2400" b="0" dirty="0" smtClean="0">
                <a:latin typeface="Calibri" panose="020F0502020204030204" pitchFamily="34" charset="0"/>
              </a:rPr>
              <a:t>commission:</a:t>
            </a:r>
          </a:p>
          <a:p>
            <a:pPr marL="834390" lvl="1" indent="-285750">
              <a:buFont typeface="Arial" panose="020B0604020202020204" pitchFamily="34" charset="0"/>
              <a:buChar char="•"/>
            </a:pPr>
            <a:r>
              <a:rPr lang="en-US" sz="2400" dirty="0" smtClean="0">
                <a:solidFill>
                  <a:schemeClr val="accent2"/>
                </a:solidFill>
                <a:latin typeface="Calibri" panose="020F0502020204030204" pitchFamily="34" charset="0"/>
              </a:rPr>
              <a:t>Alternatives to payment</a:t>
            </a:r>
          </a:p>
          <a:p>
            <a:pPr marL="834390" lvl="1" indent="-285750">
              <a:buFont typeface="Arial" panose="020B0604020202020204" pitchFamily="34" charset="0"/>
              <a:buChar char="•"/>
            </a:pPr>
            <a:r>
              <a:rPr lang="en-US" sz="2400" b="0" dirty="0" smtClean="0">
                <a:solidFill>
                  <a:schemeClr val="accent2"/>
                </a:solidFill>
                <a:latin typeface="Calibri" panose="020F0502020204030204" pitchFamily="34" charset="0"/>
              </a:rPr>
              <a:t>Decriminalization</a:t>
            </a:r>
          </a:p>
          <a:p>
            <a:pPr marL="834390" lvl="1" indent="-285750">
              <a:buFont typeface="Arial" panose="020B0604020202020204" pitchFamily="34" charset="0"/>
              <a:buChar char="•"/>
            </a:pPr>
            <a:endParaRPr lang="en-US" b="0" dirty="0">
              <a:latin typeface="Calibri" panose="020F0502020204030204" pitchFamily="34" charset="0"/>
            </a:endParaRPr>
          </a:p>
        </p:txBody>
      </p:sp>
      <p:sp>
        <p:nvSpPr>
          <p:cNvPr id="3" name="Title 2"/>
          <p:cNvSpPr>
            <a:spLocks noGrp="1"/>
          </p:cNvSpPr>
          <p:nvPr>
            <p:ph type="title"/>
          </p:nvPr>
        </p:nvSpPr>
        <p:spPr/>
        <p:txBody>
          <a:bodyPr>
            <a:noAutofit/>
          </a:bodyPr>
          <a:lstStyle/>
          <a:p>
            <a:r>
              <a:rPr lang="en-US" sz="4800" dirty="0" smtClean="0">
                <a:latin typeface="Century Gothic" panose="020B0502020202020204" pitchFamily="34" charset="0"/>
              </a:rPr>
              <a:t>Some relief on the horizon?</a:t>
            </a:r>
            <a:endParaRPr lang="en-US" sz="4800" dirty="0">
              <a:latin typeface="Century Gothic" panose="020B0502020202020204" pitchFamily="34" charset="0"/>
            </a:endParaRPr>
          </a:p>
        </p:txBody>
      </p:sp>
    </p:spTree>
    <p:extLst>
      <p:ext uri="{BB962C8B-B14F-4D97-AF65-F5344CB8AC3E}">
        <p14:creationId xmlns:p14="http://schemas.microsoft.com/office/powerpoint/2010/main" val="4125530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3400" y="2971800"/>
            <a:ext cx="6480174" cy="1673225"/>
          </a:xfrm>
        </p:spPr>
        <p:txBody>
          <a:bodyPr>
            <a:normAutofit/>
          </a:bodyPr>
          <a:lstStyle/>
          <a:p>
            <a:pPr marL="285750" indent="-285750" algn="l">
              <a:buFont typeface="Arial" panose="020B0604020202020204" pitchFamily="34" charset="0"/>
              <a:buChar char="•"/>
            </a:pPr>
            <a:r>
              <a:rPr lang="en-US" sz="2400" b="0" dirty="0" smtClean="0">
                <a:latin typeface="Calibri" panose="020F0502020204030204" pitchFamily="34" charset="0"/>
              </a:rPr>
              <a:t>Who are we?</a:t>
            </a:r>
          </a:p>
          <a:p>
            <a:pPr marL="285750" indent="-285750" algn="l">
              <a:buFont typeface="Arial" panose="020B0604020202020204" pitchFamily="34" charset="0"/>
              <a:buChar char="•"/>
            </a:pPr>
            <a:r>
              <a:rPr lang="en-US" sz="2400" b="0" dirty="0" smtClean="0">
                <a:latin typeface="Calibri" panose="020F0502020204030204" pitchFamily="34" charset="0"/>
              </a:rPr>
              <a:t>What </a:t>
            </a:r>
            <a:r>
              <a:rPr lang="en-US" sz="2400" b="0" dirty="0" smtClean="0">
                <a:latin typeface="Calibri" panose="020F0502020204030204" pitchFamily="34" charset="0"/>
              </a:rPr>
              <a:t>do we do?</a:t>
            </a:r>
          </a:p>
          <a:p>
            <a:pPr marL="285750" indent="-285750" algn="l">
              <a:buFont typeface="Arial" panose="020B0604020202020204" pitchFamily="34" charset="0"/>
              <a:buChar char="•"/>
            </a:pPr>
            <a:r>
              <a:rPr lang="en-US" sz="2400" b="0" dirty="0" smtClean="0">
                <a:latin typeface="Calibri" panose="020F0502020204030204" pitchFamily="34" charset="0"/>
              </a:rPr>
              <a:t>How </a:t>
            </a:r>
            <a:r>
              <a:rPr lang="en-US" sz="2400" b="0" dirty="0" smtClean="0">
                <a:latin typeface="Calibri" panose="020F0502020204030204" pitchFamily="34" charset="0"/>
              </a:rPr>
              <a:t>can</a:t>
            </a:r>
            <a:r>
              <a:rPr lang="en-US" sz="2400" b="0" dirty="0" smtClean="0">
                <a:latin typeface="Calibri" panose="020F0502020204030204" pitchFamily="34" charset="0"/>
              </a:rPr>
              <a:t> </a:t>
            </a:r>
            <a:r>
              <a:rPr lang="en-US" sz="2400" b="0" dirty="0" smtClean="0">
                <a:latin typeface="Calibri" panose="020F0502020204030204" pitchFamily="34" charset="0"/>
              </a:rPr>
              <a:t>you get involved?</a:t>
            </a:r>
            <a:endParaRPr lang="en-US" sz="2400" b="0" dirty="0">
              <a:latin typeface="Calibri" panose="020F0502020204030204" pitchFamily="34" charset="0"/>
            </a:endParaRPr>
          </a:p>
        </p:txBody>
      </p:sp>
      <p:sp>
        <p:nvSpPr>
          <p:cNvPr id="3" name="Title 2"/>
          <p:cNvSpPr>
            <a:spLocks noGrp="1"/>
          </p:cNvSpPr>
          <p:nvPr>
            <p:ph type="title"/>
          </p:nvPr>
        </p:nvSpPr>
        <p:spPr/>
        <p:txBody>
          <a:bodyPr>
            <a:noAutofit/>
          </a:bodyPr>
          <a:lstStyle/>
          <a:p>
            <a:r>
              <a:rPr lang="en-US" sz="5400" b="1" dirty="0" smtClean="0">
                <a:latin typeface="Century Gothic" panose="020B0502020202020204" pitchFamily="34" charset="0"/>
              </a:rPr>
              <a:t>Back on the Road </a:t>
            </a:r>
            <a:r>
              <a:rPr lang="en-US" sz="5400" b="1" dirty="0" smtClean="0">
                <a:latin typeface="Century Gothic" panose="020B0502020202020204" pitchFamily="34" charset="0"/>
              </a:rPr>
              <a:t>California</a:t>
            </a:r>
            <a:endParaRPr lang="en-US" sz="5400" b="1" dirty="0">
              <a:latin typeface="Century Gothic" panose="020B0502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273386"/>
            <a:ext cx="7496175"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569523"/>
            <a:ext cx="2695575"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8905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endParaRPr lang="en-US"/>
          </a:p>
        </p:txBody>
      </p:sp>
      <p:sp>
        <p:nvSpPr>
          <p:cNvPr id="4" name="object 2"/>
          <p:cNvSpPr/>
          <p:nvPr/>
        </p:nvSpPr>
        <p:spPr>
          <a:xfrm rot="5400000">
            <a:off x="1200150" y="-1200150"/>
            <a:ext cx="6743699" cy="9143999"/>
          </a:xfrm>
          <a:prstGeom prst="rect">
            <a:avLst/>
          </a:prstGeom>
          <a:blipFill>
            <a:blip r:embed="rId2"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3379007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object 2"/>
          <p:cNvSpPr/>
          <p:nvPr/>
        </p:nvSpPr>
        <p:spPr>
          <a:xfrm rot="5400000">
            <a:off x="1110430" y="-1175569"/>
            <a:ext cx="6901015" cy="9166123"/>
          </a:xfrm>
          <a:prstGeom prst="rect">
            <a:avLst/>
          </a:prstGeom>
          <a:blipFill>
            <a:blip r:embed="rId2"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1504669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object 2"/>
          <p:cNvSpPr/>
          <p:nvPr/>
        </p:nvSpPr>
        <p:spPr>
          <a:xfrm rot="5400000">
            <a:off x="1190316" y="-1190317"/>
            <a:ext cx="6743701" cy="9124337"/>
          </a:xfrm>
          <a:prstGeom prst="rect">
            <a:avLst/>
          </a:prstGeom>
          <a:blipFill>
            <a:blip r:embed="rId2"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1221887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endParaRPr lang="en-US" dirty="0"/>
          </a:p>
        </p:txBody>
      </p:sp>
      <p:sp>
        <p:nvSpPr>
          <p:cNvPr id="5" name="object 2"/>
          <p:cNvSpPr/>
          <p:nvPr/>
        </p:nvSpPr>
        <p:spPr>
          <a:xfrm rot="5400000">
            <a:off x="1156853" y="-1156855"/>
            <a:ext cx="6858002" cy="9171711"/>
          </a:xfrm>
          <a:prstGeom prst="rect">
            <a:avLst/>
          </a:prstGeom>
          <a:blipFill>
            <a:blip r:embed="rId2"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3718655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object 2"/>
          <p:cNvSpPr/>
          <p:nvPr/>
        </p:nvSpPr>
        <p:spPr>
          <a:xfrm rot="5400000">
            <a:off x="1142999" y="-1142999"/>
            <a:ext cx="6858001" cy="9143999"/>
          </a:xfrm>
          <a:prstGeom prst="rect">
            <a:avLst/>
          </a:prstGeom>
          <a:blipFill>
            <a:blip r:embed="rId2"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1999067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object 2"/>
          <p:cNvSpPr/>
          <p:nvPr/>
        </p:nvSpPr>
        <p:spPr>
          <a:xfrm rot="5400000">
            <a:off x="1155370" y="-1130630"/>
            <a:ext cx="6857999" cy="9119261"/>
          </a:xfrm>
          <a:prstGeom prst="rect">
            <a:avLst/>
          </a:prstGeom>
          <a:blipFill>
            <a:blip r:embed="rId2"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179298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object 2"/>
          <p:cNvSpPr/>
          <p:nvPr/>
        </p:nvSpPr>
        <p:spPr>
          <a:xfrm rot="5400000">
            <a:off x="1238251" y="-1308304"/>
            <a:ext cx="6896099" cy="9372598"/>
          </a:xfrm>
          <a:prstGeom prst="rect">
            <a:avLst/>
          </a:prstGeom>
          <a:blipFill>
            <a:blip r:embed="rId2"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90</a:t>
            </a:r>
          </a:p>
          <a:p>
            <a:endParaRPr dirty="0"/>
          </a:p>
        </p:txBody>
      </p:sp>
    </p:spTree>
    <p:extLst>
      <p:ext uri="{BB962C8B-B14F-4D97-AF65-F5344CB8AC3E}">
        <p14:creationId xmlns:p14="http://schemas.microsoft.com/office/powerpoint/2010/main" val="2563623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2743200"/>
            <a:ext cx="8382000" cy="3657600"/>
          </a:xfrm>
        </p:spPr>
        <p:txBody>
          <a:bodyPr>
            <a:normAutofit/>
          </a:bodyPr>
          <a:lstStyle/>
          <a:p>
            <a:pPr marL="285750" indent="-285750" algn="l">
              <a:buFont typeface="Arial" panose="020B0604020202020204" pitchFamily="34" charset="0"/>
              <a:buChar char="•"/>
            </a:pPr>
            <a:r>
              <a:rPr lang="en-US" sz="3200" dirty="0" smtClean="0">
                <a:latin typeface="Calibri" panose="020F0502020204030204" pitchFamily="34" charset="0"/>
              </a:rPr>
              <a:t>Elisa Della-</a:t>
            </a:r>
            <a:r>
              <a:rPr lang="en-US" sz="3200" dirty="0" err="1" smtClean="0">
                <a:latin typeface="Calibri" panose="020F0502020204030204" pitchFamily="34" charset="0"/>
              </a:rPr>
              <a:t>Piana</a:t>
            </a:r>
            <a:endParaRPr lang="en-US" sz="3200" dirty="0" smtClean="0">
              <a:latin typeface="Calibri" panose="020F0502020204030204" pitchFamily="34" charset="0"/>
            </a:endParaRPr>
          </a:p>
          <a:p>
            <a:pPr marL="834390" lvl="1" indent="-285750">
              <a:buFont typeface="Arial" panose="020B0604020202020204" pitchFamily="34" charset="0"/>
              <a:buChar char="•"/>
            </a:pPr>
            <a:r>
              <a:rPr lang="en-US" sz="2400" dirty="0" smtClean="0">
                <a:solidFill>
                  <a:schemeClr val="accent2"/>
                </a:solidFill>
                <a:latin typeface="Calibri" panose="020F0502020204030204" pitchFamily="34" charset="0"/>
              </a:rPr>
              <a:t>Legal Director, Lawyers’ Committee for Civil Rights</a:t>
            </a:r>
          </a:p>
          <a:p>
            <a:pPr marL="285750" indent="-285750" algn="l">
              <a:buFont typeface="Arial" panose="020B0604020202020204" pitchFamily="34" charset="0"/>
              <a:buChar char="•"/>
            </a:pPr>
            <a:r>
              <a:rPr lang="en-US" sz="3200" dirty="0" err="1" smtClean="0">
                <a:latin typeface="Calibri" panose="020F0502020204030204" pitchFamily="34" charset="0"/>
              </a:rPr>
              <a:t>Avni</a:t>
            </a:r>
            <a:r>
              <a:rPr lang="en-US" sz="3200" dirty="0" smtClean="0">
                <a:latin typeface="Calibri" panose="020F0502020204030204" pitchFamily="34" charset="0"/>
              </a:rPr>
              <a:t> Desai</a:t>
            </a:r>
          </a:p>
          <a:p>
            <a:pPr marL="834390" lvl="1" indent="-285750">
              <a:buFont typeface="Arial" panose="020B0604020202020204" pitchFamily="34" charset="0"/>
              <a:buChar char="•"/>
            </a:pPr>
            <a:r>
              <a:rPr lang="en-US" sz="2400" dirty="0">
                <a:solidFill>
                  <a:schemeClr val="accent2"/>
                </a:solidFill>
                <a:latin typeface="Calibri" panose="020F0502020204030204" pitchFamily="34" charset="0"/>
              </a:rPr>
              <a:t>Public Policy Manager, Community Housing Partnership</a:t>
            </a:r>
          </a:p>
          <a:p>
            <a:pPr marL="285750" indent="-285750" algn="l">
              <a:buFont typeface="Arial" panose="020B0604020202020204" pitchFamily="34" charset="0"/>
              <a:buChar char="•"/>
            </a:pPr>
            <a:r>
              <a:rPr lang="en-US" sz="3200" dirty="0" smtClean="0">
                <a:latin typeface="Calibri" panose="020F0502020204030204" pitchFamily="34" charset="0"/>
              </a:rPr>
              <a:t>Brittany </a:t>
            </a:r>
            <a:r>
              <a:rPr lang="en-US" sz="3200" dirty="0" err="1" smtClean="0">
                <a:latin typeface="Calibri" panose="020F0502020204030204" pitchFamily="34" charset="0"/>
              </a:rPr>
              <a:t>Stonesifer</a:t>
            </a:r>
            <a:endParaRPr lang="en-US" sz="3200" dirty="0" smtClean="0">
              <a:latin typeface="Calibri" panose="020F0502020204030204" pitchFamily="34" charset="0"/>
            </a:endParaRPr>
          </a:p>
          <a:p>
            <a:pPr marL="834390" lvl="1" indent="-285750">
              <a:buFont typeface="Arial" panose="020B0604020202020204" pitchFamily="34" charset="0"/>
              <a:buChar char="•"/>
            </a:pPr>
            <a:r>
              <a:rPr lang="en-US" sz="2400" dirty="0">
                <a:solidFill>
                  <a:schemeClr val="accent2"/>
                </a:solidFill>
                <a:latin typeface="Calibri" panose="020F0502020204030204" pitchFamily="34" charset="0"/>
              </a:rPr>
              <a:t>Staff Attorney, Legal Services for Prisoners with Children</a:t>
            </a:r>
          </a:p>
        </p:txBody>
      </p:sp>
      <p:sp>
        <p:nvSpPr>
          <p:cNvPr id="3" name="Title 2"/>
          <p:cNvSpPr>
            <a:spLocks noGrp="1"/>
          </p:cNvSpPr>
          <p:nvPr>
            <p:ph type="title"/>
          </p:nvPr>
        </p:nvSpPr>
        <p:spPr>
          <a:xfrm>
            <a:off x="722313" y="533400"/>
            <a:ext cx="7772400" cy="1219200"/>
          </a:xfrm>
        </p:spPr>
        <p:txBody>
          <a:bodyPr>
            <a:normAutofit/>
          </a:bodyPr>
          <a:lstStyle/>
          <a:p>
            <a:r>
              <a:rPr lang="en-US" sz="5400" dirty="0" smtClean="0">
                <a:latin typeface="Century Gothic" panose="020B0502020202020204" pitchFamily="34" charset="0"/>
              </a:rPr>
              <a:t>Introductions</a:t>
            </a:r>
            <a:endParaRPr lang="en-US" sz="5400" dirty="0">
              <a:latin typeface="Century Gothic" panose="020B0502020202020204" pitchFamily="34" charset="0"/>
            </a:endParaRPr>
          </a:p>
        </p:txBody>
      </p:sp>
    </p:spTree>
    <p:extLst>
      <p:ext uri="{BB962C8B-B14F-4D97-AF65-F5344CB8AC3E}">
        <p14:creationId xmlns:p14="http://schemas.microsoft.com/office/powerpoint/2010/main" val="2111550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Debt Free SF</a:t>
            </a:r>
            <a:endParaRPr lang="en-US" dirty="0"/>
          </a:p>
        </p:txBody>
      </p:sp>
      <p:sp>
        <p:nvSpPr>
          <p:cNvPr id="4" name="Text Placeholder 3"/>
          <p:cNvSpPr>
            <a:spLocks noGrp="1"/>
          </p:cNvSpPr>
          <p:nvPr>
            <p:ph type="body" idx="1"/>
          </p:nvPr>
        </p:nvSpPr>
        <p:spPr/>
        <p:txBody>
          <a:bodyPr/>
          <a:lstStyle/>
          <a:p>
            <a:endParaRPr lang="en-US"/>
          </a:p>
        </p:txBody>
      </p:sp>
      <p:sp>
        <p:nvSpPr>
          <p:cNvPr id="5" name="object 2"/>
          <p:cNvSpPr/>
          <p:nvPr/>
        </p:nvSpPr>
        <p:spPr>
          <a:xfrm rot="5400000">
            <a:off x="1153884" y="-1121227"/>
            <a:ext cx="6825344" cy="9133114"/>
          </a:xfrm>
          <a:prstGeom prst="rect">
            <a:avLst/>
          </a:prstGeom>
          <a:blipFill>
            <a:blip r:embed="rId2"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393762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object 2"/>
          <p:cNvSpPr/>
          <p:nvPr/>
        </p:nvSpPr>
        <p:spPr>
          <a:xfrm rot="5400000">
            <a:off x="1142999" y="-1142999"/>
            <a:ext cx="6857999" cy="9144000"/>
          </a:xfrm>
          <a:prstGeom prst="rect">
            <a:avLst/>
          </a:prstGeom>
          <a:blipFill>
            <a:blip r:embed="rId2"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2964768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object 2"/>
          <p:cNvSpPr/>
          <p:nvPr/>
        </p:nvSpPr>
        <p:spPr>
          <a:xfrm rot="5400000">
            <a:off x="1200150" y="-1277578"/>
            <a:ext cx="6972299" cy="9372599"/>
          </a:xfrm>
          <a:prstGeom prst="rect">
            <a:avLst/>
          </a:prstGeom>
          <a:blipFill>
            <a:blip r:embed="rId2"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1624971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2930" y="685800"/>
            <a:ext cx="8381999" cy="1295400"/>
          </a:xfrm>
        </p:spPr>
        <p:txBody>
          <a:bodyPr>
            <a:noAutofit/>
          </a:bodyPr>
          <a:lstStyle/>
          <a:p>
            <a:pPr lvl="0">
              <a:spcAft>
                <a:spcPts val="1200"/>
              </a:spcAft>
            </a:pPr>
            <a:r>
              <a:rPr lang="en-US" sz="4800" b="1" cap="small" dirty="0" smtClean="0">
                <a:solidFill>
                  <a:schemeClr val="bg2"/>
                </a:solidFill>
                <a:latin typeface="Century Gothic" panose="020B0502020202020204" pitchFamily="34" charset="0"/>
              </a:rPr>
              <a:t>Debt Free </a:t>
            </a:r>
            <a:r>
              <a:rPr lang="en-US" sz="4400" b="1" dirty="0" smtClean="0">
                <a:solidFill>
                  <a:schemeClr val="bg2"/>
                </a:solidFill>
                <a:latin typeface="Century Gothic" panose="020B0502020202020204" pitchFamily="34" charset="0"/>
              </a:rPr>
              <a:t>San Francisco</a:t>
            </a:r>
            <a:r>
              <a:rPr lang="en-US" sz="5400" b="1" dirty="0" smtClean="0">
                <a:solidFill>
                  <a:schemeClr val="bg2"/>
                </a:solidFill>
                <a:latin typeface="Century Gothic" panose="020B0502020202020204" pitchFamily="34" charset="0"/>
              </a:rPr>
              <a:t/>
            </a:r>
            <a:br>
              <a:rPr lang="en-US" sz="5400" b="1" dirty="0" smtClean="0">
                <a:solidFill>
                  <a:schemeClr val="bg2"/>
                </a:solidFill>
                <a:latin typeface="Century Gothic" panose="020B0502020202020204" pitchFamily="34" charset="0"/>
              </a:rPr>
            </a:br>
            <a:r>
              <a:rPr lang="en-US" sz="3200" dirty="0">
                <a:solidFill>
                  <a:srgbClr val="EEECE1"/>
                </a:solidFill>
                <a:latin typeface="Calibri" panose="020F0502020204030204" pitchFamily="34" charset="0"/>
                <a:ea typeface="+mn-ea"/>
                <a:cs typeface="+mn-cs"/>
              </a:rPr>
              <a:t>Contact info: </a:t>
            </a:r>
            <a:r>
              <a:rPr lang="en-US" sz="3200" dirty="0" smtClean="0">
                <a:solidFill>
                  <a:srgbClr val="EEECE1"/>
                </a:solidFill>
                <a:latin typeface="Calibri" panose="020F0502020204030204" pitchFamily="34" charset="0"/>
                <a:ea typeface="+mn-ea"/>
                <a:cs typeface="+mn-cs"/>
              </a:rPr>
              <a:t>facebook.com/</a:t>
            </a:r>
            <a:r>
              <a:rPr lang="en-US" sz="3200" dirty="0" err="1" smtClean="0">
                <a:solidFill>
                  <a:srgbClr val="EEECE1"/>
                </a:solidFill>
                <a:latin typeface="Calibri" panose="020F0502020204030204" pitchFamily="34" charset="0"/>
                <a:ea typeface="+mn-ea"/>
                <a:cs typeface="+mn-cs"/>
              </a:rPr>
              <a:t>debtfreesf</a:t>
            </a:r>
            <a:r>
              <a:rPr lang="en-US" sz="4800" b="1" dirty="0" smtClean="0">
                <a:solidFill>
                  <a:schemeClr val="bg2"/>
                </a:solidFill>
                <a:latin typeface="Calibri" panose="020F0502020204030204" pitchFamily="34" charset="0"/>
              </a:rPr>
              <a:t> </a:t>
            </a:r>
            <a:endParaRPr lang="en-US" sz="6000" b="1" dirty="0">
              <a:solidFill>
                <a:schemeClr val="bg2"/>
              </a:solidFill>
              <a:latin typeface="Calibri" panose="020F0502020204030204"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609600" y="4800600"/>
            <a:ext cx="2903484" cy="1130215"/>
          </a:xfrm>
          <a:prstGeom prst="rect">
            <a:avLst/>
          </a:prstGeom>
          <a:noFill/>
          <a:ln w="9525">
            <a:noFill/>
            <a:miter lim="800000"/>
            <a:headEnd/>
            <a:tailEnd/>
          </a:ln>
        </p:spPr>
      </p:pic>
      <p:pic>
        <p:nvPicPr>
          <p:cNvPr id="5" name="Picture 4"/>
          <p:cNvPicPr>
            <a:picLocks noChangeAspect="1"/>
          </p:cNvPicPr>
          <p:nvPr/>
        </p:nvPicPr>
        <p:blipFill>
          <a:blip r:embed="rId4"/>
          <a:stretch>
            <a:fillRect/>
          </a:stretch>
        </p:blipFill>
        <p:spPr>
          <a:xfrm>
            <a:off x="6781800" y="2590800"/>
            <a:ext cx="1752600" cy="3358276"/>
          </a:xfrm>
          <a:prstGeom prst="rect">
            <a:avLst/>
          </a:prstGeom>
        </p:spPr>
      </p:pic>
      <p:pic>
        <p:nvPicPr>
          <p:cNvPr id="7" name="Picture 6"/>
          <p:cNvPicPr>
            <a:picLocks noChangeAspect="1"/>
          </p:cNvPicPr>
          <p:nvPr/>
        </p:nvPicPr>
        <p:blipFill>
          <a:blip r:embed="rId5"/>
          <a:stretch>
            <a:fillRect/>
          </a:stretch>
        </p:blipFill>
        <p:spPr>
          <a:xfrm>
            <a:off x="533400" y="3200400"/>
            <a:ext cx="3048000" cy="1150188"/>
          </a:xfrm>
          <a:prstGeom prst="rect">
            <a:avLst/>
          </a:prstGeom>
        </p:spPr>
      </p:pic>
      <p:pic>
        <p:nvPicPr>
          <p:cNvPr id="8" name="Picture 7"/>
          <p:cNvPicPr>
            <a:picLocks noChangeAspect="1"/>
          </p:cNvPicPr>
          <p:nvPr/>
        </p:nvPicPr>
        <p:blipFill>
          <a:blip r:embed="rId6"/>
          <a:stretch>
            <a:fillRect/>
          </a:stretch>
        </p:blipFill>
        <p:spPr>
          <a:xfrm>
            <a:off x="3886200" y="4800600"/>
            <a:ext cx="2590800" cy="1064537"/>
          </a:xfrm>
          <a:prstGeom prst="rect">
            <a:avLst/>
          </a:prstGeom>
        </p:spPr>
      </p:pic>
      <p:pic>
        <p:nvPicPr>
          <p:cNvPr id="9" name="Picture 8" descr="new logo smallest.gif"/>
          <p:cNvPicPr>
            <a:picLocks noChangeAspect="1"/>
          </p:cNvPicPr>
          <p:nvPr/>
        </p:nvPicPr>
        <p:blipFill>
          <a:blip r:embed="rId7"/>
          <a:stretch>
            <a:fillRect/>
          </a:stretch>
        </p:blipFill>
        <p:spPr>
          <a:xfrm>
            <a:off x="4343400" y="2819400"/>
            <a:ext cx="1631950" cy="1702904"/>
          </a:xfrm>
          <a:prstGeom prst="rect">
            <a:avLst/>
          </a:prstGeo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457200"/>
            <a:ext cx="7772400" cy="1447800"/>
          </a:xfrm>
        </p:spPr>
        <p:txBody>
          <a:bodyPr>
            <a:normAutofit fontScale="90000"/>
          </a:bodyPr>
          <a:lstStyle/>
          <a:p>
            <a:r>
              <a:rPr lang="en-US" sz="4400" dirty="0" smtClean="0">
                <a:latin typeface="Century Gothic" panose="020B0502020202020204" pitchFamily="34" charset="0"/>
              </a:rPr>
              <a:t/>
            </a:r>
            <a:br>
              <a:rPr lang="en-US" sz="4400" dirty="0" smtClean="0">
                <a:latin typeface="Century Gothic" panose="020B0502020202020204" pitchFamily="34" charset="0"/>
              </a:rPr>
            </a:br>
            <a:r>
              <a:rPr lang="en-US" sz="5300" dirty="0" smtClean="0">
                <a:latin typeface="Century Gothic" panose="020B0502020202020204" pitchFamily="34" charset="0"/>
              </a:rPr>
              <a:t>Impact </a:t>
            </a:r>
            <a:r>
              <a:rPr lang="en-US" sz="5300" dirty="0" smtClean="0">
                <a:latin typeface="Century Gothic" panose="020B0502020202020204" pitchFamily="34" charset="0"/>
              </a:rPr>
              <a:t>on </a:t>
            </a:r>
            <a:r>
              <a:rPr lang="en-US" sz="5300" dirty="0" smtClean="0">
                <a:latin typeface="Century Gothic" panose="020B0502020202020204" pitchFamily="34" charset="0"/>
              </a:rPr>
              <a:t/>
            </a:r>
            <a:br>
              <a:rPr lang="en-US" sz="5300" dirty="0" smtClean="0">
                <a:latin typeface="Century Gothic" panose="020B0502020202020204" pitchFamily="34" charset="0"/>
              </a:rPr>
            </a:br>
            <a:r>
              <a:rPr lang="en-US" sz="5300" dirty="0" smtClean="0">
                <a:latin typeface="Century Gothic" panose="020B0502020202020204" pitchFamily="34" charset="0"/>
              </a:rPr>
              <a:t>Indigent People</a:t>
            </a:r>
            <a:endParaRPr lang="en-US" sz="4400" dirty="0">
              <a:latin typeface="Century Gothic" panose="020B0502020202020204" pitchFamily="34" charset="0"/>
            </a:endParaRPr>
          </a:p>
        </p:txBody>
      </p:sp>
      <p:sp>
        <p:nvSpPr>
          <p:cNvPr id="4" name="Title 1"/>
          <p:cNvSpPr>
            <a:spLocks noGrp="1"/>
          </p:cNvSpPr>
          <p:nvPr>
            <p:ph type="body" idx="1"/>
          </p:nvPr>
        </p:nvSpPr>
        <p:spPr>
          <a:xfrm>
            <a:off x="1295400" y="3276600"/>
            <a:ext cx="6480174" cy="1231106"/>
          </a:xfrm>
          <a:prstGeom prst="rect">
            <a:avLst/>
          </a:prstGeom>
          <a:ln>
            <a:no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4000" b="1" dirty="0" smtClean="0">
                <a:latin typeface="Calibri" panose="020F0502020204030204" pitchFamily="34" charset="0"/>
                <a:hlinkClick r:id="rId2"/>
              </a:rPr>
              <a:t>Court Debt is a Ball and Chain</a:t>
            </a:r>
            <a:endParaRPr lang="en-US" sz="4000" b="1" dirty="0">
              <a:latin typeface="Calibri" panose="020F0502020204030204" pitchFamily="34" charset="0"/>
            </a:endParaRPr>
          </a:p>
        </p:txBody>
      </p:sp>
    </p:spTree>
    <p:extLst>
      <p:ext uri="{BB962C8B-B14F-4D97-AF65-F5344CB8AC3E}">
        <p14:creationId xmlns:p14="http://schemas.microsoft.com/office/powerpoint/2010/main" val="3944284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609600"/>
            <a:ext cx="8382000" cy="1524000"/>
          </a:xfrm>
        </p:spPr>
        <p:txBody>
          <a:bodyPr>
            <a:normAutofit/>
          </a:bodyPr>
          <a:lstStyle/>
          <a:p>
            <a:r>
              <a:rPr lang="en-US" sz="3600" b="0" dirty="0" smtClean="0">
                <a:solidFill>
                  <a:schemeClr val="bg2"/>
                </a:solidFill>
                <a:latin typeface="Century Gothic" panose="020B0502020202020204" pitchFamily="34" charset="0"/>
              </a:rPr>
              <a:t>Court-debt </a:t>
            </a:r>
          </a:p>
          <a:p>
            <a:r>
              <a:rPr lang="en-US" sz="3600" b="0" dirty="0" smtClean="0">
                <a:solidFill>
                  <a:schemeClr val="bg2"/>
                </a:solidFill>
                <a:latin typeface="Century Gothic" panose="020B0502020202020204" pitchFamily="34" charset="0"/>
              </a:rPr>
              <a:t>penalizes poverty</a:t>
            </a:r>
            <a:endParaRPr lang="en-US" sz="3600" b="0" dirty="0">
              <a:solidFill>
                <a:schemeClr val="bg2"/>
              </a:solidFill>
              <a:latin typeface="Century Gothic" panose="020B0502020202020204" pitchFamily="34" charset="0"/>
            </a:endParaRPr>
          </a:p>
        </p:txBody>
      </p:sp>
      <p:sp>
        <p:nvSpPr>
          <p:cNvPr id="4" name="TextBox 3"/>
          <p:cNvSpPr txBox="1"/>
          <p:nvPr/>
        </p:nvSpPr>
        <p:spPr>
          <a:xfrm>
            <a:off x="533400" y="2819400"/>
            <a:ext cx="8001000" cy="2517612"/>
          </a:xfrm>
          <a:prstGeom prst="rect">
            <a:avLst/>
          </a:prstGeom>
          <a:noFill/>
        </p:spPr>
        <p:txBody>
          <a:bodyPr wrap="square" rtlCol="0">
            <a:spAutoFit/>
          </a:bodyPr>
          <a:lstStyle/>
          <a:p>
            <a:pPr marL="342900" indent="-342900">
              <a:lnSpc>
                <a:spcPct val="80000"/>
              </a:lnSpc>
              <a:spcBef>
                <a:spcPct val="20000"/>
              </a:spcBef>
              <a:spcAft>
                <a:spcPts val="600"/>
              </a:spcAft>
              <a:buFont typeface="Arial" panose="020B0604020202020204" pitchFamily="34" charset="0"/>
              <a:buChar char="•"/>
            </a:pPr>
            <a:r>
              <a:rPr lang="en-US" sz="3200" cap="all" spc="250" dirty="0" smtClean="0">
                <a:solidFill>
                  <a:schemeClr val="tx2"/>
                </a:solidFill>
                <a:latin typeface="Calibri" panose="020F0502020204030204" pitchFamily="34" charset="0"/>
              </a:rPr>
              <a:t>“</a:t>
            </a:r>
            <a:r>
              <a:rPr lang="en-US" sz="3200" cap="all" spc="250" dirty="0">
                <a:solidFill>
                  <a:schemeClr val="tx2"/>
                </a:solidFill>
                <a:latin typeface="Calibri" panose="020F0502020204030204" pitchFamily="34" charset="0"/>
              </a:rPr>
              <a:t>Quality of life” citations</a:t>
            </a:r>
          </a:p>
          <a:p>
            <a:pPr lvl="1">
              <a:lnSpc>
                <a:spcPct val="80000"/>
              </a:lnSpc>
              <a:spcBef>
                <a:spcPct val="20000"/>
              </a:spcBef>
              <a:spcAft>
                <a:spcPts val="600"/>
              </a:spcAft>
              <a:buFont typeface="Arial"/>
              <a:buChar char="•"/>
            </a:pPr>
            <a:r>
              <a:rPr lang="en-US" sz="2800" spc="250" dirty="0">
                <a:solidFill>
                  <a:schemeClr val="accent2"/>
                </a:solidFill>
                <a:latin typeface="Calibri" panose="020F0502020204030204" pitchFamily="34" charset="0"/>
              </a:rPr>
              <a:t> Jay-walking</a:t>
            </a:r>
          </a:p>
          <a:p>
            <a:pPr lvl="1">
              <a:lnSpc>
                <a:spcPct val="80000"/>
              </a:lnSpc>
              <a:spcBef>
                <a:spcPct val="20000"/>
              </a:spcBef>
              <a:spcAft>
                <a:spcPts val="600"/>
              </a:spcAft>
              <a:buFont typeface="Arial"/>
              <a:buChar char="•"/>
            </a:pPr>
            <a:r>
              <a:rPr lang="en-US" sz="2800" spc="250" dirty="0">
                <a:solidFill>
                  <a:schemeClr val="accent2"/>
                </a:solidFill>
                <a:latin typeface="Calibri" panose="020F0502020204030204" pitchFamily="34" charset="0"/>
              </a:rPr>
              <a:t> Littering</a:t>
            </a:r>
          </a:p>
          <a:p>
            <a:pPr lvl="1">
              <a:lnSpc>
                <a:spcPct val="80000"/>
              </a:lnSpc>
              <a:spcBef>
                <a:spcPct val="20000"/>
              </a:spcBef>
              <a:spcAft>
                <a:spcPts val="600"/>
              </a:spcAft>
              <a:buFont typeface="Arial"/>
              <a:buChar char="•"/>
            </a:pPr>
            <a:r>
              <a:rPr lang="en-US" sz="2800" spc="250" dirty="0">
                <a:solidFill>
                  <a:schemeClr val="accent2"/>
                </a:solidFill>
                <a:latin typeface="Calibri" panose="020F0502020204030204" pitchFamily="34" charset="0"/>
              </a:rPr>
              <a:t> Sleeping in public</a:t>
            </a:r>
          </a:p>
          <a:p>
            <a:pPr lvl="1">
              <a:lnSpc>
                <a:spcPct val="80000"/>
              </a:lnSpc>
              <a:spcBef>
                <a:spcPct val="20000"/>
              </a:spcBef>
              <a:spcAft>
                <a:spcPts val="600"/>
              </a:spcAft>
              <a:buFont typeface="Arial"/>
              <a:buChar char="•"/>
            </a:pPr>
            <a:r>
              <a:rPr lang="en-US" sz="2800" spc="250" dirty="0">
                <a:solidFill>
                  <a:schemeClr val="accent2"/>
                </a:solidFill>
                <a:latin typeface="Calibri" panose="020F0502020204030204" pitchFamily="34" charset="0"/>
              </a:rPr>
              <a:t> Failure to pay MUNI fare</a:t>
            </a:r>
            <a:endParaRPr lang="en-US" sz="2800" spc="250" dirty="0">
              <a:solidFill>
                <a:schemeClr val="accent2"/>
              </a:solidFill>
              <a:latin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2667000"/>
            <a:ext cx="8458200" cy="3733800"/>
          </a:xfrm>
        </p:spPr>
        <p:txBody>
          <a:bodyPr>
            <a:normAutofit fontScale="25000" lnSpcReduction="20000"/>
          </a:bodyPr>
          <a:lstStyle/>
          <a:p>
            <a:pPr marL="571500" indent="-285750" algn="l" fontAlgn="ctr">
              <a:buFont typeface="Arial" panose="020B0604020202020204" pitchFamily="34" charset="0"/>
              <a:buChar char="•"/>
            </a:pPr>
            <a:r>
              <a:rPr lang="en-US" sz="8000" b="0" cap="none" dirty="0" smtClean="0">
                <a:latin typeface="Calibri" panose="020F0502020204030204" pitchFamily="34" charset="0"/>
              </a:rPr>
              <a:t>Rent &amp; food… or court-debt?</a:t>
            </a:r>
          </a:p>
          <a:p>
            <a:pPr marL="1120140" lvl="1" indent="-285750" fontAlgn="ctr">
              <a:buFont typeface="Arial" panose="020B0604020202020204" pitchFamily="34" charset="0"/>
              <a:buChar char="•"/>
            </a:pPr>
            <a:r>
              <a:rPr lang="en-US" sz="8000" dirty="0" smtClean="0">
                <a:solidFill>
                  <a:schemeClr val="accent2"/>
                </a:solidFill>
                <a:latin typeface="Calibri" panose="020F0502020204030204" pitchFamily="34" charset="0"/>
              </a:rPr>
              <a:t>Reentering people &amp; families more financially vulnerable already</a:t>
            </a:r>
          </a:p>
          <a:p>
            <a:pPr marL="1120140" lvl="1" indent="-285750" fontAlgn="ctr">
              <a:buFont typeface="Arial" panose="020B0604020202020204" pitchFamily="34" charset="0"/>
              <a:buChar char="•"/>
            </a:pPr>
            <a:r>
              <a:rPr lang="en-US" sz="8000" dirty="0" smtClean="0">
                <a:solidFill>
                  <a:schemeClr val="accent2"/>
                </a:solidFill>
                <a:latin typeface="Calibri" panose="020F0502020204030204" pitchFamily="34" charset="0"/>
              </a:rPr>
              <a:t>Impact </a:t>
            </a:r>
            <a:r>
              <a:rPr lang="en-US" sz="8000" dirty="0">
                <a:solidFill>
                  <a:schemeClr val="accent2"/>
                </a:solidFill>
                <a:latin typeface="Calibri" panose="020F0502020204030204" pitchFamily="34" charset="0"/>
              </a:rPr>
              <a:t>on homeless pop, in particular</a:t>
            </a:r>
            <a:r>
              <a:rPr lang="en-US" sz="8000" spc="250" dirty="0" smtClean="0">
                <a:solidFill>
                  <a:schemeClr val="tx2"/>
                </a:solidFill>
                <a:latin typeface="Calibri" panose="020F0502020204030204" pitchFamily="34" charset="0"/>
              </a:rPr>
              <a:t/>
            </a:r>
            <a:br>
              <a:rPr lang="en-US" sz="8000" spc="250" dirty="0" smtClean="0">
                <a:solidFill>
                  <a:schemeClr val="tx2"/>
                </a:solidFill>
                <a:latin typeface="Calibri" panose="020F0502020204030204" pitchFamily="34" charset="0"/>
              </a:rPr>
            </a:br>
            <a:endParaRPr lang="en-US" sz="9600" spc="250" dirty="0" smtClean="0">
              <a:solidFill>
                <a:schemeClr val="tx2"/>
              </a:solidFill>
              <a:latin typeface="Calibri" panose="020F0502020204030204" pitchFamily="34" charset="0"/>
            </a:endParaRPr>
          </a:p>
          <a:p>
            <a:pPr marL="571500" indent="-285750" algn="l">
              <a:buFont typeface="Arial" panose="020B0604020202020204" pitchFamily="34" charset="0"/>
              <a:buChar char="•"/>
            </a:pPr>
            <a:r>
              <a:rPr lang="en-US" sz="8000" b="0" cap="none" dirty="0" smtClean="0">
                <a:latin typeface="Calibri" panose="020F0502020204030204" pitchFamily="34" charset="0"/>
              </a:rPr>
              <a:t>License suspension is a barrier to employment, education, family reunification:</a:t>
            </a:r>
          </a:p>
          <a:p>
            <a:pPr marL="1120140" lvl="1" indent="-285750">
              <a:buFont typeface="Arial" panose="020B0604020202020204" pitchFamily="34" charset="0"/>
              <a:buChar char="•"/>
            </a:pPr>
            <a:r>
              <a:rPr lang="en-US" sz="8000" cap="none" dirty="0" smtClean="0">
                <a:solidFill>
                  <a:schemeClr val="accent2"/>
                </a:solidFill>
                <a:latin typeface="Calibri" panose="020F0502020204030204" pitchFamily="34" charset="0"/>
              </a:rPr>
              <a:t>NJ Study: </a:t>
            </a:r>
            <a:r>
              <a:rPr lang="en-US" sz="7200" cap="none" dirty="0" smtClean="0">
                <a:solidFill>
                  <a:schemeClr val="accent2"/>
                </a:solidFill>
                <a:latin typeface="Calibri" panose="020F0502020204030204" pitchFamily="34" charset="0"/>
              </a:rPr>
              <a:t>42</a:t>
            </a:r>
            <a:r>
              <a:rPr lang="en-US" sz="7200" cap="none" dirty="0">
                <a:solidFill>
                  <a:schemeClr val="accent2"/>
                </a:solidFill>
                <a:latin typeface="Calibri" panose="020F0502020204030204" pitchFamily="34" charset="0"/>
              </a:rPr>
              <a:t>% </a:t>
            </a:r>
            <a:r>
              <a:rPr lang="en-US" sz="7200" cap="none" dirty="0" smtClean="0">
                <a:solidFill>
                  <a:schemeClr val="accent2"/>
                </a:solidFill>
                <a:latin typeface="Calibri" panose="020F0502020204030204" pitchFamily="34" charset="0"/>
              </a:rPr>
              <a:t>lost jobs; 45</a:t>
            </a:r>
            <a:r>
              <a:rPr lang="en-US" sz="7200" cap="none" dirty="0">
                <a:solidFill>
                  <a:schemeClr val="accent2"/>
                </a:solidFill>
                <a:latin typeface="Calibri" panose="020F0502020204030204" pitchFamily="34" charset="0"/>
              </a:rPr>
              <a:t>% could not </a:t>
            </a:r>
            <a:r>
              <a:rPr lang="en-US" sz="7200" cap="none" dirty="0" smtClean="0">
                <a:solidFill>
                  <a:schemeClr val="accent2"/>
                </a:solidFill>
                <a:latin typeface="Calibri" panose="020F0502020204030204" pitchFamily="34" charset="0"/>
              </a:rPr>
              <a:t>find another, 88</a:t>
            </a:r>
            <a:r>
              <a:rPr lang="en-US" sz="7200" cap="none" dirty="0">
                <a:solidFill>
                  <a:schemeClr val="accent2"/>
                </a:solidFill>
                <a:latin typeface="Calibri" panose="020F0502020204030204" pitchFamily="34" charset="0"/>
              </a:rPr>
              <a:t>% </a:t>
            </a:r>
            <a:r>
              <a:rPr lang="en-US" sz="7200" cap="none" dirty="0" smtClean="0">
                <a:solidFill>
                  <a:schemeClr val="accent2"/>
                </a:solidFill>
                <a:latin typeface="Calibri" panose="020F0502020204030204" pitchFamily="34" charset="0"/>
              </a:rPr>
              <a:t>decreased wages</a:t>
            </a:r>
          </a:p>
          <a:p>
            <a:pPr marL="571500" indent="-285750" algn="l">
              <a:buFont typeface="Arial" panose="020B0604020202020204" pitchFamily="34" charset="0"/>
              <a:buChar char="•"/>
            </a:pPr>
            <a:endParaRPr lang="en-US" sz="9600" b="0" cap="none" dirty="0" smtClean="0">
              <a:latin typeface="Calibri" panose="020F0502020204030204" pitchFamily="34" charset="0"/>
            </a:endParaRPr>
          </a:p>
          <a:p>
            <a:pPr marL="571500" indent="-285750" algn="l">
              <a:buFont typeface="Arial" panose="020B0604020202020204" pitchFamily="34" charset="0"/>
              <a:buChar char="•"/>
            </a:pPr>
            <a:r>
              <a:rPr lang="en-US" sz="8000" b="0" cap="none" dirty="0" smtClean="0">
                <a:latin typeface="Calibri" panose="020F0502020204030204" pitchFamily="34" charset="0"/>
              </a:rPr>
              <a:t>Probation/ parole conditions require:</a:t>
            </a:r>
          </a:p>
          <a:p>
            <a:pPr marL="1120140" lvl="1" indent="-285750">
              <a:buFont typeface="Arial" panose="020B0604020202020204" pitchFamily="34" charset="0"/>
              <a:buChar char="•"/>
            </a:pPr>
            <a:r>
              <a:rPr lang="en-US" sz="8000" dirty="0">
                <a:solidFill>
                  <a:schemeClr val="accent2"/>
                </a:solidFill>
                <a:latin typeface="Calibri" panose="020F0502020204030204" pitchFamily="34" charset="0"/>
              </a:rPr>
              <a:t>Meeting with supervising agent </a:t>
            </a:r>
          </a:p>
          <a:p>
            <a:pPr marL="1120140" lvl="1" indent="-285750">
              <a:buFont typeface="Arial" panose="020B0604020202020204" pitchFamily="34" charset="0"/>
              <a:buChar char="•"/>
            </a:pPr>
            <a:r>
              <a:rPr lang="en-US" sz="8000" dirty="0" smtClean="0">
                <a:solidFill>
                  <a:schemeClr val="accent2"/>
                </a:solidFill>
                <a:latin typeface="Calibri" panose="020F0502020204030204" pitchFamily="34" charset="0"/>
              </a:rPr>
              <a:t>No new </a:t>
            </a:r>
            <a:r>
              <a:rPr lang="en-US" sz="8000" dirty="0">
                <a:solidFill>
                  <a:schemeClr val="accent2"/>
                </a:solidFill>
                <a:latin typeface="Calibri" panose="020F0502020204030204" pitchFamily="34" charset="0"/>
              </a:rPr>
              <a:t>crime </a:t>
            </a:r>
            <a:r>
              <a:rPr lang="en-US" sz="8000" dirty="0" smtClean="0">
                <a:solidFill>
                  <a:schemeClr val="accent2"/>
                </a:solidFill>
                <a:latin typeface="Calibri" panose="020F0502020204030204" pitchFamily="34" charset="0"/>
              </a:rPr>
              <a:t>(</a:t>
            </a:r>
            <a:r>
              <a:rPr lang="en-US" sz="8000" dirty="0">
                <a:solidFill>
                  <a:schemeClr val="accent2"/>
                </a:solidFill>
                <a:latin typeface="Calibri" panose="020F0502020204030204" pitchFamily="34" charset="0"/>
              </a:rPr>
              <a:t>driving w suspended license = </a:t>
            </a:r>
            <a:r>
              <a:rPr lang="en-US" sz="8000" dirty="0" smtClean="0">
                <a:solidFill>
                  <a:schemeClr val="accent2"/>
                </a:solidFill>
                <a:latin typeface="Calibri" panose="020F0502020204030204" pitchFamily="34" charset="0"/>
              </a:rPr>
              <a:t>misdemeanor)</a:t>
            </a:r>
            <a:endParaRPr lang="en-US" sz="8000" dirty="0">
              <a:solidFill>
                <a:schemeClr val="accent2"/>
              </a:solidFill>
              <a:latin typeface="Calibri" panose="020F0502020204030204" pitchFamily="34" charset="0"/>
            </a:endParaRPr>
          </a:p>
          <a:p>
            <a:r>
              <a:rPr lang="en-US" b="0" cap="none" dirty="0">
                <a:latin typeface="Calibri" panose="020F0502020204030204" pitchFamily="34" charset="0"/>
              </a:rPr>
              <a:t/>
            </a:r>
            <a:br>
              <a:rPr lang="en-US" b="0" cap="none" dirty="0">
                <a:latin typeface="Calibri" panose="020F0502020204030204" pitchFamily="34" charset="0"/>
              </a:rPr>
            </a:br>
            <a:endParaRPr lang="en-US" cap="none" dirty="0">
              <a:latin typeface="Calibri" panose="020F0502020204030204" pitchFamily="34" charset="0"/>
            </a:endParaRPr>
          </a:p>
        </p:txBody>
      </p:sp>
      <p:sp>
        <p:nvSpPr>
          <p:cNvPr id="3" name="Title 2"/>
          <p:cNvSpPr>
            <a:spLocks noGrp="1"/>
          </p:cNvSpPr>
          <p:nvPr>
            <p:ph type="title"/>
          </p:nvPr>
        </p:nvSpPr>
        <p:spPr>
          <a:xfrm>
            <a:off x="685800" y="457200"/>
            <a:ext cx="7772400" cy="1524000"/>
          </a:xfrm>
        </p:spPr>
        <p:txBody>
          <a:bodyPr>
            <a:noAutofit/>
          </a:bodyPr>
          <a:lstStyle/>
          <a:p>
            <a:r>
              <a:rPr lang="en-US" sz="4800" dirty="0">
                <a:latin typeface="Century Gothic" panose="020B0502020202020204" pitchFamily="34" charset="0"/>
              </a:rPr>
              <a:t>Impact on </a:t>
            </a:r>
            <a:r>
              <a:rPr lang="en-US" sz="4800" dirty="0" smtClean="0">
                <a:latin typeface="Century Gothic" panose="020B0502020202020204" pitchFamily="34" charset="0"/>
              </a:rPr>
              <a:t/>
            </a:r>
            <a:br>
              <a:rPr lang="en-US" sz="4800" dirty="0" smtClean="0">
                <a:latin typeface="Century Gothic" panose="020B0502020202020204" pitchFamily="34" charset="0"/>
              </a:rPr>
            </a:br>
            <a:r>
              <a:rPr lang="en-US" sz="4800" dirty="0" smtClean="0">
                <a:latin typeface="Century Gothic" panose="020B0502020202020204" pitchFamily="34" charset="0"/>
              </a:rPr>
              <a:t>Reentering </a:t>
            </a:r>
            <a:r>
              <a:rPr lang="en-US" sz="4800" dirty="0">
                <a:latin typeface="Century Gothic" panose="020B0502020202020204" pitchFamily="34" charset="0"/>
              </a:rPr>
              <a:t>People</a:t>
            </a:r>
            <a:endParaRPr lang="en-US" sz="4800" dirty="0">
              <a:latin typeface="Century Gothic" panose="020B0502020202020204" pitchFamily="34" charset="0"/>
            </a:endParaRPr>
          </a:p>
        </p:txBody>
      </p:sp>
    </p:spTree>
    <p:extLst>
      <p:ext uri="{BB962C8B-B14F-4D97-AF65-F5344CB8AC3E}">
        <p14:creationId xmlns:p14="http://schemas.microsoft.com/office/powerpoint/2010/main" val="559923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2743200"/>
            <a:ext cx="5432058" cy="3429000"/>
          </a:xfrm>
        </p:spPr>
        <p:txBody>
          <a:bodyPr>
            <a:normAutofit/>
          </a:bodyPr>
          <a:lstStyle/>
          <a:p>
            <a:pPr marL="285750" indent="-285750" algn="l">
              <a:buFont typeface="Arial" panose="020B0604020202020204" pitchFamily="34" charset="0"/>
              <a:buChar char="•"/>
            </a:pPr>
            <a:r>
              <a:rPr lang="en-US" sz="1800" b="0" dirty="0" smtClean="0">
                <a:latin typeface="Calibri" panose="020F0502020204030204" pitchFamily="34" charset="0"/>
              </a:rPr>
              <a:t>Disparity </a:t>
            </a:r>
            <a:r>
              <a:rPr lang="en-US" sz="1800" b="0" dirty="0">
                <a:latin typeface="Calibri" panose="020F0502020204030204" pitchFamily="34" charset="0"/>
              </a:rPr>
              <a:t>in police stops/ ticketing</a:t>
            </a:r>
            <a:br>
              <a:rPr lang="en-US" sz="1800" b="0" dirty="0">
                <a:latin typeface="Calibri" panose="020F0502020204030204" pitchFamily="34" charset="0"/>
              </a:rPr>
            </a:br>
            <a:endParaRPr lang="en-US" sz="1800" b="0" dirty="0">
              <a:latin typeface="Calibri" panose="020F0502020204030204" pitchFamily="34" charset="0"/>
            </a:endParaRPr>
          </a:p>
          <a:p>
            <a:pPr marL="285750" indent="-285750" algn="l">
              <a:buFont typeface="Arial" panose="020B0604020202020204" pitchFamily="34" charset="0"/>
              <a:buChar char="•"/>
            </a:pPr>
            <a:r>
              <a:rPr lang="en-US" sz="1800" b="0" dirty="0" smtClean="0">
                <a:latin typeface="Calibri" panose="020F0502020204030204" pitchFamily="34" charset="0"/>
              </a:rPr>
              <a:t>Funding </a:t>
            </a:r>
            <a:r>
              <a:rPr lang="en-US" sz="1800" b="0" dirty="0">
                <a:latin typeface="Calibri" panose="020F0502020204030204" pitchFamily="34" charset="0"/>
              </a:rPr>
              <a:t>courts with tickets </a:t>
            </a:r>
            <a:r>
              <a:rPr lang="en-US" sz="1800" b="0" dirty="0" smtClean="0">
                <a:latin typeface="Calibri" panose="020F0502020204030204" pitchFamily="34" charset="0"/>
              </a:rPr>
              <a:t/>
            </a:r>
            <a:br>
              <a:rPr lang="en-US" sz="1800" b="0" dirty="0" smtClean="0">
                <a:latin typeface="Calibri" panose="020F0502020204030204" pitchFamily="34" charset="0"/>
              </a:rPr>
            </a:br>
            <a:r>
              <a:rPr lang="en-US" sz="1800" b="0" dirty="0" smtClean="0">
                <a:latin typeface="Calibri" panose="020F0502020204030204" pitchFamily="34" charset="0"/>
              </a:rPr>
              <a:t>encourages </a:t>
            </a:r>
            <a:r>
              <a:rPr lang="en-US" sz="1800" b="0" dirty="0">
                <a:latin typeface="Calibri" panose="020F0502020204030204" pitchFamily="34" charset="0"/>
              </a:rPr>
              <a:t>aggressive policing</a:t>
            </a:r>
            <a:br>
              <a:rPr lang="en-US" sz="1800" b="0" dirty="0">
                <a:latin typeface="Calibri" panose="020F0502020204030204" pitchFamily="34" charset="0"/>
              </a:rPr>
            </a:br>
            <a:endParaRPr lang="en-US" sz="1800" b="0" dirty="0">
              <a:latin typeface="Calibri" panose="020F0502020204030204" pitchFamily="34" charset="0"/>
            </a:endParaRPr>
          </a:p>
          <a:p>
            <a:pPr marL="285750" indent="-285750" algn="l">
              <a:buFont typeface="Arial" panose="020B0604020202020204" pitchFamily="34" charset="0"/>
              <a:buChar char="•"/>
            </a:pPr>
            <a:r>
              <a:rPr lang="en-US" sz="1800" b="0" dirty="0" smtClean="0">
                <a:latin typeface="Calibri" panose="020F0502020204030204" pitchFamily="34" charset="0"/>
              </a:rPr>
              <a:t>Disparity </a:t>
            </a:r>
            <a:r>
              <a:rPr lang="en-US" sz="1800" b="0" dirty="0">
                <a:latin typeface="Calibri" panose="020F0502020204030204" pitchFamily="34" charset="0"/>
              </a:rPr>
              <a:t>in FTA/ </a:t>
            </a:r>
            <a:r>
              <a:rPr lang="en-US" sz="1800" b="0" dirty="0" smtClean="0">
                <a:latin typeface="Calibri" panose="020F0502020204030204" pitchFamily="34" charset="0"/>
              </a:rPr>
              <a:t>FTP</a:t>
            </a:r>
          </a:p>
          <a:p>
            <a:pPr algn="l"/>
            <a:endParaRPr lang="en-US" sz="1800" b="0" dirty="0" smtClean="0">
              <a:latin typeface="Calibri" panose="020F0502020204030204" pitchFamily="34" charset="0"/>
            </a:endParaRPr>
          </a:p>
          <a:p>
            <a:pPr marL="285750" indent="-285750" algn="l">
              <a:buFont typeface="Arial" panose="020B0604020202020204" pitchFamily="34" charset="0"/>
              <a:buChar char="•"/>
            </a:pPr>
            <a:r>
              <a:rPr lang="en-US" sz="1800" b="0" dirty="0" smtClean="0">
                <a:latin typeface="Calibri" panose="020F0502020204030204" pitchFamily="34" charset="0"/>
              </a:rPr>
              <a:t>Compounds </a:t>
            </a:r>
            <a:r>
              <a:rPr lang="en-US" sz="1800" b="0" dirty="0">
                <a:latin typeface="Calibri" panose="020F0502020204030204" pitchFamily="34" charset="0"/>
              </a:rPr>
              <a:t>disparity of </a:t>
            </a:r>
            <a:r>
              <a:rPr lang="en-US" sz="1800" b="0" dirty="0" smtClean="0">
                <a:latin typeface="Calibri" panose="020F0502020204030204" pitchFamily="34" charset="0"/>
              </a:rPr>
              <a:t/>
            </a:r>
            <a:br>
              <a:rPr lang="en-US" sz="1800" b="0" dirty="0" smtClean="0">
                <a:latin typeface="Calibri" panose="020F0502020204030204" pitchFamily="34" charset="0"/>
              </a:rPr>
            </a:br>
            <a:r>
              <a:rPr lang="en-US" sz="1800" b="0" dirty="0" smtClean="0">
                <a:latin typeface="Calibri" panose="020F0502020204030204" pitchFamily="34" charset="0"/>
              </a:rPr>
              <a:t>criminal </a:t>
            </a:r>
            <a:r>
              <a:rPr lang="en-US" sz="1800" b="0" dirty="0">
                <a:latin typeface="Calibri" panose="020F0502020204030204" pitchFamily="34" charset="0"/>
              </a:rPr>
              <a:t>justice system generally</a:t>
            </a:r>
          </a:p>
        </p:txBody>
      </p:sp>
      <p:sp>
        <p:nvSpPr>
          <p:cNvPr id="3" name="Title 2"/>
          <p:cNvSpPr>
            <a:spLocks noGrp="1"/>
          </p:cNvSpPr>
          <p:nvPr>
            <p:ph type="title"/>
          </p:nvPr>
        </p:nvSpPr>
        <p:spPr>
          <a:xfrm>
            <a:off x="703520" y="533400"/>
            <a:ext cx="4607780" cy="1524000"/>
          </a:xfrm>
        </p:spPr>
        <p:txBody>
          <a:bodyPr>
            <a:normAutofit fontScale="90000"/>
          </a:bodyPr>
          <a:lstStyle/>
          <a:p>
            <a:r>
              <a:rPr lang="en-US" dirty="0" smtClean="0">
                <a:latin typeface="Century Gothic" panose="020B0502020202020204" pitchFamily="34" charset="0"/>
              </a:rPr>
              <a:t>Racially Disparate Impact </a:t>
            </a:r>
            <a:r>
              <a:rPr lang="en-US" dirty="0">
                <a:latin typeface="Century Gothic" panose="020B0502020202020204" pitchFamily="34" charset="0"/>
              </a:rPr>
              <a:t>on Reentering People</a:t>
            </a:r>
            <a:endParaRPr lang="en-US" dirty="0">
              <a:latin typeface="Century Gothic" panose="020B0502020202020204" pitchFamily="34" charset="0"/>
            </a:endParaRPr>
          </a:p>
        </p:txBody>
      </p:sp>
      <p:pic>
        <p:nvPicPr>
          <p:cNvPr id="3076" name="Picture 4"/>
          <p:cNvPicPr>
            <a:picLocks noChangeAspect="1" noChangeArrowheads="1"/>
          </p:cNvPicPr>
          <p:nvPr/>
        </p:nvPicPr>
        <p:blipFill>
          <a:blip r:embed="rId3">
            <a:extLst>
              <a:ext uri="{BEBA8EAE-BF5A-486C-A8C5-ECC9F3942E4B}">
                <a14:imgProps xmlns:a14="http://schemas.microsoft.com/office/drawing/2010/main">
                  <a14:imgLayer r:embed="rId4">
                    <a14:imgEffect>
                      <a14:saturation sat="135000"/>
                    </a14:imgEffect>
                  </a14:imgLayer>
                </a14:imgProps>
              </a:ext>
              <a:ext uri="{28A0092B-C50C-407E-A947-70E740481C1C}">
                <a14:useLocalDpi xmlns:a14="http://schemas.microsoft.com/office/drawing/2010/main" val="0"/>
              </a:ext>
            </a:extLst>
          </a:blip>
          <a:srcRect/>
          <a:stretch>
            <a:fillRect/>
          </a:stretch>
        </p:blipFill>
        <p:spPr bwMode="auto">
          <a:xfrm>
            <a:off x="5931084" y="151411"/>
            <a:ext cx="3066561"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BEBA8EAE-BF5A-486C-A8C5-ECC9F3942E4B}">
                <a14:imgProps xmlns:a14="http://schemas.microsoft.com/office/drawing/2010/main">
                  <a14:imgLayer r:embed="rId6">
                    <a14:imgEffect>
                      <a14:saturation sat="195000"/>
                    </a14:imgEffect>
                  </a14:imgLayer>
                </a14:imgProps>
              </a:ext>
              <a:ext uri="{28A0092B-C50C-407E-A947-70E740481C1C}">
                <a14:useLocalDpi xmlns:a14="http://schemas.microsoft.com/office/drawing/2010/main" val="0"/>
              </a:ext>
            </a:extLst>
          </a:blip>
          <a:srcRect/>
          <a:stretch>
            <a:fillRect/>
          </a:stretch>
        </p:blipFill>
        <p:spPr bwMode="auto">
          <a:xfrm>
            <a:off x="5901047" y="3409208"/>
            <a:ext cx="3096598" cy="3383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6776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rgbClr val="EEECE1"/>
                </a:solidFill>
                <a:latin typeface="Century Gothic" panose="020B0502020202020204" pitchFamily="34" charset="0"/>
              </a:rPr>
              <a:t/>
            </a:r>
            <a:br>
              <a:rPr lang="en-US" dirty="0" smtClean="0">
                <a:solidFill>
                  <a:srgbClr val="EEECE1"/>
                </a:solidFill>
                <a:latin typeface="Century Gothic" panose="020B0502020202020204" pitchFamily="34" charset="0"/>
              </a:rPr>
            </a:br>
            <a:r>
              <a:rPr lang="en-US" dirty="0" smtClean="0">
                <a:solidFill>
                  <a:srgbClr val="EEECE1"/>
                </a:solidFill>
                <a:latin typeface="Century Gothic" panose="020B0502020202020204" pitchFamily="34" charset="0"/>
              </a:rPr>
              <a:t>A Strategic Plan for </a:t>
            </a:r>
            <a:br>
              <a:rPr lang="en-US" dirty="0" smtClean="0">
                <a:solidFill>
                  <a:srgbClr val="EEECE1"/>
                </a:solidFill>
                <a:latin typeface="Century Gothic" panose="020B0502020202020204" pitchFamily="34" charset="0"/>
              </a:rPr>
            </a:br>
            <a:r>
              <a:rPr lang="en-US" dirty="0" smtClean="0">
                <a:solidFill>
                  <a:srgbClr val="EEECE1"/>
                </a:solidFill>
                <a:latin typeface="Century Gothic" panose="020B0502020202020204" pitchFamily="34" charset="0"/>
              </a:rPr>
              <a:t>Ending </a:t>
            </a:r>
            <a:r>
              <a:rPr lang="en-US" dirty="0">
                <a:solidFill>
                  <a:srgbClr val="EEECE1"/>
                </a:solidFill>
                <a:latin typeface="Century Gothic" panose="020B0502020202020204" pitchFamily="34" charset="0"/>
              </a:rPr>
              <a:t>the Poverty Cycle of </a:t>
            </a:r>
            <a:r>
              <a:rPr lang="en-US" dirty="0" smtClean="0">
                <a:solidFill>
                  <a:srgbClr val="EEECE1"/>
                </a:solidFill>
                <a:latin typeface="Century Gothic" panose="020B0502020202020204" pitchFamily="34" charset="0"/>
              </a:rPr>
              <a:t/>
            </a:r>
            <a:br>
              <a:rPr lang="en-US" dirty="0" smtClean="0">
                <a:solidFill>
                  <a:srgbClr val="EEECE1"/>
                </a:solidFill>
                <a:latin typeface="Century Gothic" panose="020B0502020202020204" pitchFamily="34" charset="0"/>
              </a:rPr>
            </a:br>
            <a:r>
              <a:rPr lang="en-US" dirty="0" smtClean="0">
                <a:solidFill>
                  <a:srgbClr val="EEECE1"/>
                </a:solidFill>
                <a:latin typeface="Century Gothic" panose="020B0502020202020204" pitchFamily="34" charset="0"/>
              </a:rPr>
              <a:t>Court-Ordered </a:t>
            </a:r>
            <a:r>
              <a:rPr lang="en-US" dirty="0">
                <a:solidFill>
                  <a:srgbClr val="EEECE1"/>
                </a:solidFill>
                <a:latin typeface="Century Gothic" panose="020B0502020202020204" pitchFamily="34" charset="0"/>
              </a:rPr>
              <a:t>Debt</a:t>
            </a:r>
          </a:p>
        </p:txBody>
      </p:sp>
      <p:sp>
        <p:nvSpPr>
          <p:cNvPr id="5" name="Footer Placeholder 2"/>
          <p:cNvSpPr txBox="1">
            <a:spLocks/>
          </p:cNvSpPr>
          <p:nvPr/>
        </p:nvSpPr>
        <p:spPr>
          <a:xfrm>
            <a:off x="5791200" y="6416040"/>
            <a:ext cx="2971800" cy="365760"/>
          </a:xfrm>
          <a:prstGeom prst="rect">
            <a:avLst/>
          </a:prstGeom>
        </p:spPr>
        <p:txBody>
          <a:bodyPr vert="horz"/>
          <a:lstStyle>
            <a:defPPr>
              <a:defRPr lang="en-US"/>
            </a:defPPr>
            <a:lvl1pPr marL="0" algn="l" defTabSz="914400" rtl="0" eaLnBrk="1" latinLnBrk="0" hangingPunct="1">
              <a:defRPr kumimoji="0"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dirty="0"/>
          </a:p>
        </p:txBody>
      </p:sp>
      <p:pic>
        <p:nvPicPr>
          <p:cNvPr id="6" name="Picture 5"/>
          <p:cNvPicPr>
            <a:picLocks noChangeAspect="1"/>
          </p:cNvPicPr>
          <p:nvPr/>
        </p:nvPicPr>
        <p:blipFill>
          <a:blip r:embed="rId3"/>
          <a:stretch>
            <a:fillRect/>
          </a:stretch>
        </p:blipFill>
        <p:spPr>
          <a:xfrm>
            <a:off x="1981200" y="2667000"/>
            <a:ext cx="5486400" cy="3651885"/>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066800"/>
            <a:ext cx="7772400" cy="1295400"/>
          </a:xfrm>
        </p:spPr>
        <p:txBody>
          <a:bodyPr>
            <a:normAutofit fontScale="90000"/>
          </a:bodyPr>
          <a:lstStyle/>
          <a:p>
            <a:r>
              <a:rPr lang="en-US" sz="4000" cap="all" dirty="0" smtClean="0">
                <a:solidFill>
                  <a:srgbClr val="EEECE1"/>
                </a:solidFill>
                <a:latin typeface="Century Gothic" panose="020B0502020202020204" pitchFamily="34" charset="0"/>
              </a:rPr>
              <a:t>1) Support &amp; Expand the </a:t>
            </a:r>
            <a:br>
              <a:rPr lang="en-US" sz="4000" cap="all" dirty="0" smtClean="0">
                <a:solidFill>
                  <a:srgbClr val="EEECE1"/>
                </a:solidFill>
                <a:latin typeface="Century Gothic" panose="020B0502020202020204" pitchFamily="34" charset="0"/>
              </a:rPr>
            </a:br>
            <a:r>
              <a:rPr lang="en-US" sz="4000" cap="all" dirty="0" smtClean="0">
                <a:solidFill>
                  <a:srgbClr val="EEECE1"/>
                </a:solidFill>
                <a:latin typeface="Century Gothic" panose="020B0502020202020204" pitchFamily="34" charset="0"/>
              </a:rPr>
              <a:t>Traffic Amnesty Program</a:t>
            </a:r>
            <a:r>
              <a:rPr lang="en-US" dirty="0" smtClean="0">
                <a:solidFill>
                  <a:srgbClr val="EEECE1"/>
                </a:solidFill>
                <a:latin typeface="Century Gothic" panose="020B0502020202020204" pitchFamily="34" charset="0"/>
              </a:rPr>
              <a:t/>
            </a:r>
            <a:br>
              <a:rPr lang="en-US" dirty="0" smtClean="0">
                <a:solidFill>
                  <a:srgbClr val="EEECE1"/>
                </a:solidFill>
                <a:latin typeface="Century Gothic" panose="020B0502020202020204" pitchFamily="34" charset="0"/>
              </a:rPr>
            </a:br>
            <a:endParaRPr lang="en-US" dirty="0">
              <a:solidFill>
                <a:srgbClr val="EEECE1"/>
              </a:solidFill>
              <a:latin typeface="Century Gothic" panose="020B0502020202020204" pitchFamily="34" charset="0"/>
            </a:endParaRPr>
          </a:p>
        </p:txBody>
      </p:sp>
      <p:sp>
        <p:nvSpPr>
          <p:cNvPr id="7" name="TextBox 6"/>
          <p:cNvSpPr txBox="1"/>
          <p:nvPr/>
        </p:nvSpPr>
        <p:spPr>
          <a:xfrm>
            <a:off x="1447800" y="2971800"/>
            <a:ext cx="6248400" cy="1446550"/>
          </a:xfrm>
          <a:prstGeom prst="rect">
            <a:avLst/>
          </a:prstGeom>
          <a:noFill/>
        </p:spPr>
        <p:txBody>
          <a:bodyPr wrap="square" rtlCol="0">
            <a:spAutoFit/>
          </a:bodyPr>
          <a:lstStyle/>
          <a:p>
            <a:endParaRPr lang="en-US" sz="4400" dirty="0" smtClean="0">
              <a:latin typeface="Calibri" panose="020F0502020204030204" pitchFamily="34" charset="0"/>
            </a:endParaRPr>
          </a:p>
          <a:p>
            <a:r>
              <a:rPr lang="en-US" sz="4400" dirty="0" smtClean="0">
                <a:latin typeface="Calibri" panose="020F0502020204030204" pitchFamily="34" charset="0"/>
              </a:rPr>
              <a:t>100% participation goal </a:t>
            </a:r>
            <a:endParaRPr lang="en-US" sz="4400" dirty="0">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2743200"/>
            <a:ext cx="6480174" cy="3505200"/>
          </a:xfrm>
        </p:spPr>
        <p:txBody>
          <a:bodyPr>
            <a:normAutofit/>
          </a:bodyPr>
          <a:lstStyle/>
          <a:p>
            <a:pPr marL="342900" indent="-342900" algn="l">
              <a:spcBef>
                <a:spcPts val="1200"/>
              </a:spcBef>
              <a:spcAft>
                <a:spcPts val="1800"/>
              </a:spcAft>
              <a:buFont typeface="+mj-lt"/>
              <a:buAutoNum type="arabicPeriod"/>
            </a:pPr>
            <a:r>
              <a:rPr lang="en-US" sz="3200" b="0" cap="none" dirty="0" smtClean="0">
                <a:latin typeface="Calibri" panose="020F0502020204030204" pitchFamily="34" charset="0"/>
              </a:rPr>
              <a:t>Debts from being convicted and incarcerated</a:t>
            </a:r>
          </a:p>
          <a:p>
            <a:pPr marL="342900" indent="-342900" algn="l">
              <a:spcBef>
                <a:spcPts val="1200"/>
              </a:spcBef>
              <a:spcAft>
                <a:spcPts val="1800"/>
              </a:spcAft>
              <a:buFont typeface="+mj-lt"/>
              <a:buAutoNum type="arabicPeriod"/>
            </a:pPr>
            <a:r>
              <a:rPr lang="en-US" sz="3200" b="0" cap="none" dirty="0" smtClean="0">
                <a:latin typeface="Calibri" panose="020F0502020204030204" pitchFamily="34" charset="0"/>
              </a:rPr>
              <a:t>Debts from tickets</a:t>
            </a:r>
          </a:p>
          <a:p>
            <a:pPr marL="342900" indent="-342900" algn="l">
              <a:spcBef>
                <a:spcPts val="1200"/>
              </a:spcBef>
              <a:spcAft>
                <a:spcPts val="1800"/>
              </a:spcAft>
              <a:buFont typeface="+mj-lt"/>
              <a:buAutoNum type="arabicPeriod"/>
            </a:pPr>
            <a:r>
              <a:rPr lang="en-US" sz="3200" b="0" cap="none" dirty="0" smtClean="0">
                <a:latin typeface="Calibri" panose="020F0502020204030204" pitchFamily="34" charset="0"/>
              </a:rPr>
              <a:t>Other court debt (like child support)</a:t>
            </a:r>
            <a:endParaRPr lang="en-US" sz="3200" b="0" cap="none" dirty="0">
              <a:latin typeface="Calibri" panose="020F0502020204030204" pitchFamily="34" charset="0"/>
            </a:endParaRPr>
          </a:p>
        </p:txBody>
      </p:sp>
      <p:sp>
        <p:nvSpPr>
          <p:cNvPr id="3" name="Title 2"/>
          <p:cNvSpPr>
            <a:spLocks noGrp="1"/>
          </p:cNvSpPr>
          <p:nvPr>
            <p:ph type="title"/>
          </p:nvPr>
        </p:nvSpPr>
        <p:spPr>
          <a:xfrm>
            <a:off x="722313" y="533400"/>
            <a:ext cx="7772400" cy="1371600"/>
          </a:xfrm>
        </p:spPr>
        <p:txBody>
          <a:bodyPr>
            <a:noAutofit/>
          </a:bodyPr>
          <a:lstStyle/>
          <a:p>
            <a:r>
              <a:rPr lang="en-US" sz="4000" dirty="0"/>
              <a:t/>
            </a:r>
            <a:br>
              <a:rPr lang="en-US" sz="4000" dirty="0"/>
            </a:br>
            <a:r>
              <a:rPr lang="en-US" sz="4000" dirty="0" smtClean="0">
                <a:latin typeface="Century Gothic" panose="020B0502020202020204" pitchFamily="34" charset="0"/>
              </a:rPr>
              <a:t/>
            </a:r>
            <a:br>
              <a:rPr lang="en-US" sz="4000" dirty="0" smtClean="0">
                <a:latin typeface="Century Gothic" panose="020B0502020202020204" pitchFamily="34" charset="0"/>
              </a:rPr>
            </a:br>
            <a:r>
              <a:rPr lang="en-US" sz="4000" dirty="0" smtClean="0">
                <a:latin typeface="Century Gothic" panose="020B0502020202020204" pitchFamily="34" charset="0"/>
              </a:rPr>
              <a:t>What court debt might a </a:t>
            </a:r>
            <a:br>
              <a:rPr lang="en-US" sz="4000" dirty="0" smtClean="0">
                <a:latin typeface="Century Gothic" panose="020B0502020202020204" pitchFamily="34" charset="0"/>
              </a:rPr>
            </a:br>
            <a:r>
              <a:rPr lang="en-US" sz="4000" dirty="0" smtClean="0">
                <a:latin typeface="Century Gothic" panose="020B0502020202020204" pitchFamily="34" charset="0"/>
              </a:rPr>
              <a:t>re-entering person have?</a:t>
            </a:r>
            <a:endParaRPr lang="en-US" sz="4000" dirty="0">
              <a:latin typeface="Century Gothic" panose="020B0502020202020204" pitchFamily="34" charset="0"/>
            </a:endParaRPr>
          </a:p>
        </p:txBody>
      </p:sp>
    </p:spTree>
    <p:extLst>
      <p:ext uri="{BB962C8B-B14F-4D97-AF65-F5344CB8AC3E}">
        <p14:creationId xmlns:p14="http://schemas.microsoft.com/office/powerpoint/2010/main" val="3321421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533400"/>
            <a:ext cx="7772400" cy="1600200"/>
          </a:xfrm>
        </p:spPr>
        <p:txBody>
          <a:bodyPr>
            <a:noAutofit/>
          </a:bodyPr>
          <a:lstStyle/>
          <a:p>
            <a:r>
              <a:rPr lang="en-US" sz="3600" cap="all" dirty="0" smtClean="0">
                <a:solidFill>
                  <a:srgbClr val="EEECE1"/>
                </a:solidFill>
                <a:latin typeface="Century Gothic" panose="020B0502020202020204" pitchFamily="34" charset="0"/>
              </a:rPr>
              <a:t>2) Eliminate License </a:t>
            </a:r>
            <a:r>
              <a:rPr lang="en-US" sz="3600" cap="all" dirty="0" smtClean="0">
                <a:solidFill>
                  <a:srgbClr val="EEECE1"/>
                </a:solidFill>
                <a:latin typeface="Century Gothic" panose="020B0502020202020204" pitchFamily="34" charset="0"/>
              </a:rPr>
              <a:t>Suspensions as a debt collection tool</a:t>
            </a:r>
            <a:endParaRPr lang="en-US" sz="4000" dirty="0">
              <a:solidFill>
                <a:srgbClr val="EEECE1"/>
              </a:solidFill>
              <a:latin typeface="Century Gothic" panose="020B0502020202020204" pitchFamily="34" charset="0"/>
            </a:endParaRPr>
          </a:p>
        </p:txBody>
      </p:sp>
      <p:sp>
        <p:nvSpPr>
          <p:cNvPr id="6" name="TextBox 5"/>
          <p:cNvSpPr txBox="1"/>
          <p:nvPr/>
        </p:nvSpPr>
        <p:spPr>
          <a:xfrm>
            <a:off x="228600" y="2743200"/>
            <a:ext cx="8534400" cy="1446550"/>
          </a:xfrm>
          <a:prstGeom prst="rect">
            <a:avLst/>
          </a:prstGeom>
          <a:noFill/>
        </p:spPr>
        <p:txBody>
          <a:bodyPr wrap="square" rtlCol="0">
            <a:spAutoFit/>
          </a:bodyPr>
          <a:lstStyle/>
          <a:p>
            <a:pPr algn="ctr"/>
            <a:endParaRPr lang="en-US" sz="4400" dirty="0" smtClean="0">
              <a:latin typeface="Calibri" panose="020F0502020204030204" pitchFamily="34" charset="0"/>
            </a:endParaRPr>
          </a:p>
          <a:p>
            <a:pPr algn="ctr"/>
            <a:r>
              <a:rPr lang="en-US" sz="4400" dirty="0" smtClean="0">
                <a:latin typeface="Calibri" panose="020F0502020204030204" pitchFamily="34" charset="0"/>
              </a:rPr>
              <a:t>Stop the cycle of poverty</a:t>
            </a:r>
            <a:endParaRPr lang="en-US" sz="4400" dirty="0">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143000" y="2743200"/>
            <a:ext cx="6480174" cy="2590800"/>
          </a:xfrm>
        </p:spPr>
        <p:txBody>
          <a:bodyPr>
            <a:normAutofit/>
          </a:bodyPr>
          <a:lstStyle/>
          <a:p>
            <a:endParaRPr lang="en-US" sz="4400" b="0" cap="none" dirty="0" smtClean="0">
              <a:solidFill>
                <a:schemeClr val="tx1"/>
              </a:solidFill>
            </a:endParaRPr>
          </a:p>
          <a:p>
            <a:r>
              <a:rPr lang="en-US" sz="4400" b="0" cap="none" spc="0" dirty="0" smtClean="0">
                <a:solidFill>
                  <a:schemeClr val="tx1"/>
                </a:solidFill>
                <a:latin typeface="Calibri" panose="020F0502020204030204" pitchFamily="34" charset="0"/>
              </a:rPr>
              <a:t>End relationship with </a:t>
            </a:r>
            <a:r>
              <a:rPr lang="en-US" sz="4400" b="0" cap="none" spc="0" dirty="0" err="1" smtClean="0">
                <a:solidFill>
                  <a:schemeClr val="tx1"/>
                </a:solidFill>
                <a:latin typeface="Calibri" panose="020F0502020204030204" pitchFamily="34" charset="0"/>
              </a:rPr>
              <a:t>AllianceOne</a:t>
            </a:r>
            <a:endParaRPr lang="en-US" sz="4400" b="0" cap="none" spc="0" dirty="0">
              <a:solidFill>
                <a:schemeClr val="tx1"/>
              </a:solidFill>
              <a:latin typeface="Calibri" panose="020F0502020204030204" pitchFamily="34" charset="0"/>
            </a:endParaRPr>
          </a:p>
        </p:txBody>
      </p:sp>
      <p:sp>
        <p:nvSpPr>
          <p:cNvPr id="4" name="Title 3"/>
          <p:cNvSpPr>
            <a:spLocks noGrp="1"/>
          </p:cNvSpPr>
          <p:nvPr>
            <p:ph type="title"/>
          </p:nvPr>
        </p:nvSpPr>
        <p:spPr>
          <a:xfrm>
            <a:off x="722313" y="304800"/>
            <a:ext cx="7772400" cy="1524000"/>
          </a:xfrm>
        </p:spPr>
        <p:txBody>
          <a:bodyPr>
            <a:normAutofit/>
          </a:bodyPr>
          <a:lstStyle/>
          <a:p>
            <a:r>
              <a:rPr lang="en-US" sz="3600" cap="all" dirty="0" smtClean="0">
                <a:solidFill>
                  <a:srgbClr val="EEECE1"/>
                </a:solidFill>
                <a:latin typeface="Century Gothic" panose="020B0502020202020204" pitchFamily="34" charset="0"/>
              </a:rPr>
              <a:t>3) Terminate Contracts with Private Debt Collectors </a:t>
            </a:r>
            <a:endParaRPr lang="en-US" sz="3600" cap="all" dirty="0">
              <a:solidFill>
                <a:srgbClr val="EEECE1"/>
              </a:solidFill>
              <a:latin typeface="Century Gothic" panose="020B0502020202020204" pitchFamily="34" charset="0"/>
            </a:endParaRPr>
          </a:p>
        </p:txBody>
      </p:sp>
      <p:sp>
        <p:nvSpPr>
          <p:cNvPr id="7" name="Footer Placeholder 2"/>
          <p:cNvSpPr txBox="1">
            <a:spLocks/>
          </p:cNvSpPr>
          <p:nvPr/>
        </p:nvSpPr>
        <p:spPr>
          <a:xfrm>
            <a:off x="5791200" y="6416040"/>
            <a:ext cx="2971800" cy="365760"/>
          </a:xfrm>
          <a:prstGeom prst="rect">
            <a:avLst/>
          </a:prstGeom>
        </p:spPr>
        <p:txBody>
          <a:bodyPr vert="horz"/>
          <a:lstStyle>
            <a:defPPr>
              <a:defRPr lang="en-US"/>
            </a:defPPr>
            <a:lvl1pPr marL="0" algn="l" defTabSz="914400" rtl="0" eaLnBrk="1" latinLnBrk="0" hangingPunct="1">
              <a:defRPr kumimoji="0"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dirty="0"/>
          </a:p>
        </p:txBody>
      </p:sp>
    </p:spTree>
    <p:extLst>
      <p:ext uri="{BB962C8B-B14F-4D97-AF65-F5344CB8AC3E}">
        <p14:creationId xmlns:p14="http://schemas.microsoft.com/office/powerpoint/2010/main" val="18085453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609600"/>
            <a:ext cx="7772400" cy="1524000"/>
          </a:xfrm>
        </p:spPr>
        <p:txBody>
          <a:bodyPr>
            <a:normAutofit/>
          </a:bodyPr>
          <a:lstStyle/>
          <a:p>
            <a:r>
              <a:rPr lang="en-US" sz="3600" cap="all" dirty="0" smtClean="0">
                <a:solidFill>
                  <a:srgbClr val="EEECE1"/>
                </a:solidFill>
                <a:latin typeface="Century Gothic" panose="020B0502020202020204" pitchFamily="34" charset="0"/>
              </a:rPr>
              <a:t>4) Access to Courts for All </a:t>
            </a:r>
            <a:br>
              <a:rPr lang="en-US" sz="3600" cap="all" dirty="0" smtClean="0">
                <a:solidFill>
                  <a:srgbClr val="EEECE1"/>
                </a:solidFill>
                <a:latin typeface="Century Gothic" panose="020B0502020202020204" pitchFamily="34" charset="0"/>
              </a:rPr>
            </a:br>
            <a:endParaRPr lang="en-US" sz="3600" i="1" cap="all" dirty="0">
              <a:solidFill>
                <a:srgbClr val="EEECE1"/>
              </a:solidFill>
              <a:latin typeface="Century Gothic" panose="020B0502020202020204" pitchFamily="34" charset="0"/>
            </a:endParaRPr>
          </a:p>
        </p:txBody>
      </p:sp>
      <p:sp>
        <p:nvSpPr>
          <p:cNvPr id="5" name="Footer Placeholder 2"/>
          <p:cNvSpPr txBox="1">
            <a:spLocks/>
          </p:cNvSpPr>
          <p:nvPr/>
        </p:nvSpPr>
        <p:spPr>
          <a:xfrm>
            <a:off x="5791200" y="6416040"/>
            <a:ext cx="2971800" cy="365760"/>
          </a:xfrm>
          <a:prstGeom prst="rect">
            <a:avLst/>
          </a:prstGeom>
        </p:spPr>
        <p:txBody>
          <a:bodyPr vert="horz"/>
          <a:lstStyle>
            <a:defPPr>
              <a:defRPr lang="en-US"/>
            </a:defPPr>
            <a:lvl1pPr marL="0" algn="l" defTabSz="914400" rtl="0" eaLnBrk="1" latinLnBrk="0" hangingPunct="1">
              <a:defRPr kumimoji="0"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dirty="0"/>
          </a:p>
        </p:txBody>
      </p:sp>
      <p:sp>
        <p:nvSpPr>
          <p:cNvPr id="6" name="TextBox 5"/>
          <p:cNvSpPr txBox="1"/>
          <p:nvPr/>
        </p:nvSpPr>
        <p:spPr>
          <a:xfrm>
            <a:off x="1447800" y="3124200"/>
            <a:ext cx="6096000" cy="1446550"/>
          </a:xfrm>
          <a:prstGeom prst="rect">
            <a:avLst/>
          </a:prstGeom>
          <a:noFill/>
        </p:spPr>
        <p:txBody>
          <a:bodyPr wrap="square" rtlCol="0">
            <a:spAutoFit/>
          </a:bodyPr>
          <a:lstStyle/>
          <a:p>
            <a:pPr algn="ctr"/>
            <a:r>
              <a:rPr lang="en-US" sz="4400" dirty="0" smtClean="0">
                <a:latin typeface="Calibri" panose="020F0502020204030204" pitchFamily="34" charset="0"/>
              </a:rPr>
              <a:t>Low-income people no longer locked out</a:t>
            </a:r>
            <a:endParaRPr lang="en-US" sz="4400" dirty="0">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4152" y="533400"/>
            <a:ext cx="8077200" cy="1828800"/>
          </a:xfrm>
        </p:spPr>
        <p:txBody>
          <a:bodyPr>
            <a:normAutofit/>
          </a:bodyPr>
          <a:lstStyle/>
          <a:p>
            <a:r>
              <a:rPr lang="en-US" sz="3600" cap="all" dirty="0" smtClean="0">
                <a:solidFill>
                  <a:srgbClr val="EEECE1"/>
                </a:solidFill>
                <a:latin typeface="Century Gothic" panose="020B0502020202020204" pitchFamily="34" charset="0"/>
              </a:rPr>
              <a:t>5) Alternatives to Payment</a:t>
            </a:r>
            <a:r>
              <a:rPr lang="en-US" dirty="0" smtClean="0">
                <a:solidFill>
                  <a:srgbClr val="EEECE1"/>
                </a:solidFill>
                <a:latin typeface="Century Gothic" panose="020B0502020202020204" pitchFamily="34" charset="0"/>
              </a:rPr>
              <a:t/>
            </a:r>
            <a:br>
              <a:rPr lang="en-US" dirty="0" smtClean="0">
                <a:solidFill>
                  <a:srgbClr val="EEECE1"/>
                </a:solidFill>
                <a:latin typeface="Century Gothic" panose="020B0502020202020204" pitchFamily="34" charset="0"/>
              </a:rPr>
            </a:br>
            <a:endParaRPr lang="en-US" dirty="0">
              <a:solidFill>
                <a:srgbClr val="EEECE1"/>
              </a:solidFill>
              <a:latin typeface="Century Gothic" panose="020B0502020202020204" pitchFamily="34" charset="0"/>
            </a:endParaRPr>
          </a:p>
        </p:txBody>
      </p:sp>
      <p:sp>
        <p:nvSpPr>
          <p:cNvPr id="5" name="Footer Placeholder 2"/>
          <p:cNvSpPr txBox="1">
            <a:spLocks/>
          </p:cNvSpPr>
          <p:nvPr/>
        </p:nvSpPr>
        <p:spPr>
          <a:xfrm>
            <a:off x="5791200" y="6416040"/>
            <a:ext cx="2971800" cy="365760"/>
          </a:xfrm>
          <a:prstGeom prst="rect">
            <a:avLst/>
          </a:prstGeom>
        </p:spPr>
        <p:txBody>
          <a:bodyPr vert="horz"/>
          <a:lstStyle>
            <a:defPPr>
              <a:defRPr lang="en-US"/>
            </a:defPPr>
            <a:lvl1pPr marL="0" algn="l" defTabSz="914400" rtl="0" eaLnBrk="1" latinLnBrk="0" hangingPunct="1">
              <a:defRPr kumimoji="0"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dirty="0"/>
          </a:p>
        </p:txBody>
      </p:sp>
      <p:sp>
        <p:nvSpPr>
          <p:cNvPr id="6" name="TextBox 5"/>
          <p:cNvSpPr txBox="1"/>
          <p:nvPr/>
        </p:nvSpPr>
        <p:spPr>
          <a:xfrm>
            <a:off x="609600" y="2819400"/>
            <a:ext cx="7848600" cy="2123658"/>
          </a:xfrm>
          <a:prstGeom prst="rect">
            <a:avLst/>
          </a:prstGeom>
          <a:noFill/>
        </p:spPr>
        <p:txBody>
          <a:bodyPr wrap="square" rtlCol="0">
            <a:spAutoFit/>
          </a:bodyPr>
          <a:lstStyle/>
          <a:p>
            <a:pPr algn="ctr"/>
            <a:endParaRPr lang="en-US" sz="4400" dirty="0" smtClean="0">
              <a:latin typeface="Calibri" panose="020F0502020204030204" pitchFamily="34" charset="0"/>
            </a:endParaRPr>
          </a:p>
          <a:p>
            <a:pPr algn="ctr"/>
            <a:r>
              <a:rPr lang="en-US" sz="4400" dirty="0" smtClean="0">
                <a:latin typeface="Calibri" panose="020F0502020204030204" pitchFamily="34" charset="0"/>
              </a:rPr>
              <a:t>Making the system work for our communities</a:t>
            </a:r>
            <a:endParaRPr lang="en-US" sz="4400" dirty="0">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8800" b="1" dirty="0" smtClean="0">
                <a:latin typeface="Century Gothic" panose="020B0502020202020204" pitchFamily="34" charset="0"/>
              </a:rPr>
              <a:t>Q &amp; A</a:t>
            </a:r>
            <a:endParaRPr lang="en-US" sz="8800" b="1" dirty="0">
              <a:latin typeface="Century Gothic" panose="020B0502020202020204" pitchFamily="34" charset="0"/>
            </a:endParaRPr>
          </a:p>
        </p:txBody>
      </p:sp>
      <p:sp>
        <p:nvSpPr>
          <p:cNvPr id="4" name="Text Placeholder 1"/>
          <p:cNvSpPr>
            <a:spLocks noGrp="1"/>
          </p:cNvSpPr>
          <p:nvPr>
            <p:ph type="body" idx="1"/>
          </p:nvPr>
        </p:nvSpPr>
        <p:spPr>
          <a:xfrm>
            <a:off x="533400" y="2743200"/>
            <a:ext cx="8229600" cy="3505200"/>
          </a:xfrm>
        </p:spPr>
        <p:txBody>
          <a:bodyPr>
            <a:normAutofit/>
          </a:bodyPr>
          <a:lstStyle/>
          <a:p>
            <a:pPr marL="285750" indent="-285750" algn="l">
              <a:buFont typeface="Arial" panose="020B0604020202020204" pitchFamily="34" charset="0"/>
              <a:buChar char="•"/>
            </a:pPr>
            <a:r>
              <a:rPr lang="en-US" sz="3200" dirty="0" smtClean="0">
                <a:latin typeface="Calibri" panose="020F0502020204030204" pitchFamily="34" charset="0"/>
              </a:rPr>
              <a:t>Elisa Della-</a:t>
            </a:r>
            <a:r>
              <a:rPr lang="en-US" sz="3200" dirty="0" err="1" smtClean="0">
                <a:latin typeface="Calibri" panose="020F0502020204030204" pitchFamily="34" charset="0"/>
              </a:rPr>
              <a:t>Piana</a:t>
            </a:r>
            <a:endParaRPr lang="en-US" sz="3200" dirty="0" smtClean="0">
              <a:latin typeface="Calibri" panose="020F0502020204030204" pitchFamily="34" charset="0"/>
            </a:endParaRPr>
          </a:p>
          <a:p>
            <a:pPr marL="834390" lvl="1" indent="-285750">
              <a:buFont typeface="Arial" panose="020B0604020202020204" pitchFamily="34" charset="0"/>
              <a:buChar char="•"/>
            </a:pPr>
            <a:r>
              <a:rPr lang="en-US" sz="2400" dirty="0" smtClean="0">
                <a:solidFill>
                  <a:schemeClr val="accent2"/>
                </a:solidFill>
                <a:latin typeface="Calibri" panose="020F0502020204030204" pitchFamily="34" charset="0"/>
              </a:rPr>
              <a:t>Legal Director, Lawyers’ Committee for Civil Rights</a:t>
            </a:r>
          </a:p>
          <a:p>
            <a:pPr marL="285750" indent="-285750" algn="l">
              <a:buFont typeface="Arial" panose="020B0604020202020204" pitchFamily="34" charset="0"/>
              <a:buChar char="•"/>
            </a:pPr>
            <a:r>
              <a:rPr lang="en-US" sz="3200" dirty="0" err="1" smtClean="0">
                <a:latin typeface="Calibri" panose="020F0502020204030204" pitchFamily="34" charset="0"/>
              </a:rPr>
              <a:t>Avni</a:t>
            </a:r>
            <a:r>
              <a:rPr lang="en-US" sz="3200" dirty="0" smtClean="0">
                <a:latin typeface="Calibri" panose="020F0502020204030204" pitchFamily="34" charset="0"/>
              </a:rPr>
              <a:t> Desai</a:t>
            </a:r>
          </a:p>
          <a:p>
            <a:pPr marL="834390" lvl="1" indent="-285750">
              <a:buFont typeface="Arial" panose="020B0604020202020204" pitchFamily="34" charset="0"/>
              <a:buChar char="•"/>
            </a:pPr>
            <a:r>
              <a:rPr lang="en-US" sz="2400" dirty="0">
                <a:solidFill>
                  <a:schemeClr val="accent2"/>
                </a:solidFill>
                <a:latin typeface="Calibri" panose="020F0502020204030204" pitchFamily="34" charset="0"/>
              </a:rPr>
              <a:t>Public Policy Manager, Community Housing Partnership</a:t>
            </a:r>
          </a:p>
          <a:p>
            <a:pPr marL="285750" indent="-285750" algn="l">
              <a:buFont typeface="Arial" panose="020B0604020202020204" pitchFamily="34" charset="0"/>
              <a:buChar char="•"/>
            </a:pPr>
            <a:r>
              <a:rPr lang="en-US" sz="3200" dirty="0" smtClean="0">
                <a:latin typeface="Calibri" panose="020F0502020204030204" pitchFamily="34" charset="0"/>
              </a:rPr>
              <a:t>Brittany </a:t>
            </a:r>
            <a:r>
              <a:rPr lang="en-US" sz="3200" dirty="0" err="1" smtClean="0">
                <a:latin typeface="Calibri" panose="020F0502020204030204" pitchFamily="34" charset="0"/>
              </a:rPr>
              <a:t>Stonesifer</a:t>
            </a:r>
            <a:endParaRPr lang="en-US" sz="3200" dirty="0" smtClean="0">
              <a:latin typeface="Calibri" panose="020F0502020204030204" pitchFamily="34" charset="0"/>
            </a:endParaRPr>
          </a:p>
          <a:p>
            <a:pPr marL="834390" lvl="1" indent="-285750">
              <a:buFont typeface="Arial" panose="020B0604020202020204" pitchFamily="34" charset="0"/>
              <a:buChar char="•"/>
            </a:pPr>
            <a:r>
              <a:rPr lang="en-US" sz="2400" dirty="0">
                <a:solidFill>
                  <a:schemeClr val="accent2"/>
                </a:solidFill>
                <a:latin typeface="Calibri" panose="020F0502020204030204" pitchFamily="34" charset="0"/>
              </a:rPr>
              <a:t>Staff Attorney, Legal Services for Prisoners with Children</a:t>
            </a:r>
          </a:p>
        </p:txBody>
      </p:sp>
    </p:spTree>
    <p:extLst>
      <p:ext uri="{BB962C8B-B14F-4D97-AF65-F5344CB8AC3E}">
        <p14:creationId xmlns:p14="http://schemas.microsoft.com/office/powerpoint/2010/main" val="2706011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3400" y="2514600"/>
            <a:ext cx="8229600" cy="3886200"/>
          </a:xfrm>
        </p:spPr>
        <p:txBody>
          <a:bodyPr>
            <a:normAutofit fontScale="92500" lnSpcReduction="10000"/>
          </a:bodyPr>
          <a:lstStyle/>
          <a:p>
            <a:pPr algn="l">
              <a:buFont typeface="Arial"/>
              <a:buChar char="•"/>
            </a:pPr>
            <a:r>
              <a:rPr lang="en-US" sz="1900" b="0" dirty="0" smtClean="0">
                <a:latin typeface="Calibri" panose="020F0502020204030204" pitchFamily="34" charset="0"/>
              </a:rPr>
              <a:t>  Money Bail</a:t>
            </a:r>
            <a:r>
              <a:rPr lang="en-US" sz="1900" b="0" dirty="0" smtClean="0">
                <a:latin typeface="Calibri" panose="020F0502020204030204" pitchFamily="34" charset="0"/>
              </a:rPr>
              <a:t>:</a:t>
            </a:r>
          </a:p>
          <a:p>
            <a:pPr lvl="1">
              <a:buFont typeface="Arial"/>
              <a:buChar char="•"/>
            </a:pPr>
            <a:r>
              <a:rPr lang="en-US" sz="2200" b="0" dirty="0" smtClean="0">
                <a:solidFill>
                  <a:schemeClr val="accent2"/>
                </a:solidFill>
                <a:latin typeface="Calibri" panose="020F0502020204030204" pitchFamily="34" charset="0"/>
              </a:rPr>
              <a:t>10% forfeited to bail bondsman</a:t>
            </a:r>
          </a:p>
          <a:p>
            <a:pPr lvl="1">
              <a:buFont typeface="Arial"/>
              <a:buChar char="•"/>
            </a:pPr>
            <a:r>
              <a:rPr lang="en-US" sz="2200" b="0" dirty="0" smtClean="0">
                <a:solidFill>
                  <a:schemeClr val="accent2"/>
                </a:solidFill>
                <a:latin typeface="Calibri" panose="020F0502020204030204" pitchFamily="34" charset="0"/>
              </a:rPr>
              <a:t>Reform movement, lawsuits going on around the country</a:t>
            </a:r>
          </a:p>
          <a:p>
            <a:pPr lvl="1"/>
            <a:endParaRPr lang="en-US" sz="1300" b="0" dirty="0" smtClean="0">
              <a:latin typeface="Calibri" panose="020F0502020204030204" pitchFamily="34" charset="0"/>
            </a:endParaRPr>
          </a:p>
          <a:p>
            <a:pPr algn="l">
              <a:buFont typeface="Arial"/>
              <a:buChar char="•"/>
            </a:pPr>
            <a:r>
              <a:rPr lang="en-US" sz="1900" b="0" dirty="0" smtClean="0">
                <a:latin typeface="Calibri" panose="020F0502020204030204" pitchFamily="34" charset="0"/>
              </a:rPr>
              <a:t>  Restitution</a:t>
            </a:r>
            <a:r>
              <a:rPr lang="en-US" sz="1900" b="0" dirty="0">
                <a:latin typeface="Calibri" panose="020F0502020204030204" pitchFamily="34" charset="0"/>
              </a:rPr>
              <a:t>/ conviction </a:t>
            </a:r>
            <a:r>
              <a:rPr lang="en-US" sz="1900" b="0" dirty="0" smtClean="0">
                <a:latin typeface="Calibri" panose="020F0502020204030204" pitchFamily="34" charset="0"/>
              </a:rPr>
              <a:t>costs:</a:t>
            </a:r>
          </a:p>
          <a:p>
            <a:pPr lvl="1">
              <a:buFont typeface="Arial"/>
              <a:buChar char="•"/>
            </a:pPr>
            <a:r>
              <a:rPr lang="en-US" sz="2200" b="0" dirty="0" smtClean="0">
                <a:solidFill>
                  <a:schemeClr val="accent2"/>
                </a:solidFill>
                <a:latin typeface="Calibri" panose="020F0502020204030204" pitchFamily="34" charset="0"/>
              </a:rPr>
              <a:t>Prosecution and defense fees, court costs</a:t>
            </a:r>
            <a:endParaRPr lang="en-US" sz="2200" dirty="0" smtClean="0">
              <a:solidFill>
                <a:schemeClr val="accent2"/>
              </a:solidFill>
              <a:latin typeface="Calibri" panose="020F0502020204030204" pitchFamily="34" charset="0"/>
            </a:endParaRPr>
          </a:p>
          <a:p>
            <a:pPr lvl="1">
              <a:buFont typeface="Arial"/>
              <a:buChar char="•"/>
            </a:pPr>
            <a:r>
              <a:rPr lang="en-US" sz="2200" b="0" dirty="0" smtClean="0">
                <a:solidFill>
                  <a:schemeClr val="accent2"/>
                </a:solidFill>
                <a:latin typeface="Calibri" panose="020F0502020204030204" pitchFamily="34" charset="0"/>
              </a:rPr>
              <a:t>Victim </a:t>
            </a:r>
            <a:r>
              <a:rPr lang="en-US" sz="2200" b="0" dirty="0">
                <a:solidFill>
                  <a:schemeClr val="accent2"/>
                </a:solidFill>
                <a:latin typeface="Calibri" panose="020F0502020204030204" pitchFamily="34" charset="0"/>
              </a:rPr>
              <a:t>restitution</a:t>
            </a:r>
            <a:r>
              <a:rPr lang="en-US" sz="2200" b="0" dirty="0">
                <a:latin typeface="Calibri" panose="020F0502020204030204" pitchFamily="34" charset="0"/>
              </a:rPr>
              <a:t/>
            </a:r>
            <a:br>
              <a:rPr lang="en-US" sz="2200" b="0" dirty="0">
                <a:latin typeface="Calibri" panose="020F0502020204030204" pitchFamily="34" charset="0"/>
              </a:rPr>
            </a:br>
            <a:endParaRPr lang="en-US" sz="1300" b="0" dirty="0" smtClean="0">
              <a:latin typeface="Calibri" panose="020F0502020204030204" pitchFamily="34" charset="0"/>
            </a:endParaRPr>
          </a:p>
          <a:p>
            <a:pPr algn="l">
              <a:buFont typeface="Arial"/>
              <a:buChar char="•"/>
            </a:pPr>
            <a:r>
              <a:rPr lang="en-US" sz="1900" b="0" dirty="0" smtClean="0">
                <a:latin typeface="Calibri" panose="020F0502020204030204" pitchFamily="34" charset="0"/>
              </a:rPr>
              <a:t>  incarceration costs:</a:t>
            </a:r>
          </a:p>
          <a:p>
            <a:pPr lvl="1">
              <a:buFont typeface="Arial"/>
              <a:buChar char="•"/>
            </a:pPr>
            <a:r>
              <a:rPr lang="en-US" sz="2200" dirty="0" smtClean="0">
                <a:solidFill>
                  <a:schemeClr val="accent2"/>
                </a:solidFill>
                <a:latin typeface="Calibri" panose="020F0502020204030204" pitchFamily="34" charset="0"/>
              </a:rPr>
              <a:t>Ankle monitors, drug testing</a:t>
            </a:r>
            <a:endParaRPr lang="en-US" sz="2200" b="0" dirty="0" smtClean="0">
              <a:solidFill>
                <a:schemeClr val="accent2"/>
              </a:solidFill>
              <a:latin typeface="Calibri" panose="020F0502020204030204" pitchFamily="34" charset="0"/>
            </a:endParaRPr>
          </a:p>
          <a:p>
            <a:pPr algn="l">
              <a:buFont typeface="Arial"/>
              <a:buChar char="•"/>
            </a:pPr>
            <a:endParaRPr lang="en-US" sz="1500" b="0" dirty="0" smtClean="0">
              <a:latin typeface="Calibri" panose="020F0502020204030204" pitchFamily="34" charset="0"/>
            </a:endParaRPr>
          </a:p>
          <a:p>
            <a:pPr algn="l">
              <a:buFont typeface="Arial"/>
              <a:buChar char="•"/>
            </a:pPr>
            <a:r>
              <a:rPr lang="en-US" sz="1900" b="0" dirty="0">
                <a:latin typeface="Calibri" panose="020F0502020204030204" pitchFamily="34" charset="0"/>
              </a:rPr>
              <a:t>  Debts incurred by </a:t>
            </a:r>
            <a:r>
              <a:rPr lang="en-US" sz="1900" b="0" dirty="0" smtClean="0">
                <a:latin typeface="Calibri" panose="020F0502020204030204" pitchFamily="34" charset="0"/>
              </a:rPr>
              <a:t>families:</a:t>
            </a:r>
          </a:p>
          <a:p>
            <a:pPr lvl="1">
              <a:buFont typeface="Arial"/>
              <a:buChar char="•"/>
            </a:pPr>
            <a:r>
              <a:rPr lang="en-US" sz="2200" dirty="0">
                <a:solidFill>
                  <a:schemeClr val="accent2"/>
                </a:solidFill>
                <a:latin typeface="Calibri" panose="020F0502020204030204" pitchFamily="34" charset="0"/>
              </a:rPr>
              <a:t>Average </a:t>
            </a:r>
            <a:r>
              <a:rPr lang="en-US" sz="2200" dirty="0">
                <a:solidFill>
                  <a:schemeClr val="accent2"/>
                </a:solidFill>
                <a:latin typeface="Calibri" panose="020F0502020204030204" pitchFamily="34" charset="0"/>
              </a:rPr>
              <a:t>debt </a:t>
            </a:r>
            <a:r>
              <a:rPr lang="en-US" sz="2200" dirty="0" smtClean="0">
                <a:solidFill>
                  <a:schemeClr val="accent2"/>
                </a:solidFill>
                <a:latin typeface="Calibri" panose="020F0502020204030204" pitchFamily="34" charset="0"/>
              </a:rPr>
              <a:t>for court </a:t>
            </a:r>
            <a:r>
              <a:rPr lang="en-US" sz="2200" dirty="0">
                <a:solidFill>
                  <a:schemeClr val="accent2"/>
                </a:solidFill>
                <a:latin typeface="Calibri" panose="020F0502020204030204" pitchFamily="34" charset="0"/>
              </a:rPr>
              <a:t>fines </a:t>
            </a:r>
            <a:r>
              <a:rPr lang="en-US" sz="2200" dirty="0" smtClean="0">
                <a:solidFill>
                  <a:schemeClr val="accent2"/>
                </a:solidFill>
                <a:latin typeface="Calibri" panose="020F0502020204030204" pitchFamily="34" charset="0"/>
              </a:rPr>
              <a:t>&amp; </a:t>
            </a:r>
            <a:r>
              <a:rPr lang="en-US" sz="2200" dirty="0">
                <a:solidFill>
                  <a:schemeClr val="accent2"/>
                </a:solidFill>
                <a:latin typeface="Calibri" panose="020F0502020204030204" pitchFamily="34" charset="0"/>
              </a:rPr>
              <a:t>fees alone </a:t>
            </a:r>
            <a:r>
              <a:rPr lang="en-US" sz="2200" dirty="0" smtClean="0">
                <a:solidFill>
                  <a:schemeClr val="accent2"/>
                </a:solidFill>
                <a:latin typeface="Calibri" panose="020F0502020204030204" pitchFamily="34" charset="0"/>
              </a:rPr>
              <a:t>= $13,607 (</a:t>
            </a:r>
            <a:r>
              <a:rPr lang="en-US" sz="2200" i="1" dirty="0" smtClean="0">
                <a:solidFill>
                  <a:schemeClr val="accent2"/>
                </a:solidFill>
                <a:latin typeface="Calibri" panose="020F0502020204030204" pitchFamily="34" charset="0"/>
              </a:rPr>
              <a:t>Who Pays? Report)</a:t>
            </a:r>
            <a:endParaRPr lang="en-US" sz="2200" dirty="0">
              <a:solidFill>
                <a:schemeClr val="accent2"/>
              </a:solidFill>
              <a:latin typeface="Calibri" panose="020F0502020204030204" pitchFamily="34" charset="0"/>
            </a:endParaRPr>
          </a:p>
          <a:p>
            <a:pPr algn="l">
              <a:buFont typeface="Arial"/>
              <a:buChar char="•"/>
            </a:pPr>
            <a:endParaRPr lang="en-US" dirty="0">
              <a:latin typeface="Calibri" panose="020F0502020204030204" pitchFamily="34" charset="0"/>
            </a:endParaRPr>
          </a:p>
        </p:txBody>
      </p:sp>
      <p:sp>
        <p:nvSpPr>
          <p:cNvPr id="3" name="Title 2"/>
          <p:cNvSpPr>
            <a:spLocks noGrp="1"/>
          </p:cNvSpPr>
          <p:nvPr>
            <p:ph type="title"/>
          </p:nvPr>
        </p:nvSpPr>
        <p:spPr>
          <a:xfrm>
            <a:off x="722313" y="533400"/>
            <a:ext cx="7772400" cy="1447800"/>
          </a:xfrm>
        </p:spPr>
        <p:txBody>
          <a:bodyPr>
            <a:normAutofit fontScale="90000"/>
          </a:bodyPr>
          <a:lstStyle/>
          <a:p>
            <a:r>
              <a:rPr lang="en-US" sz="4400" dirty="0" smtClean="0">
                <a:latin typeface="Century Gothic" panose="020B0502020202020204" pitchFamily="34" charset="0"/>
              </a:rPr>
              <a:t>Court debt from </a:t>
            </a:r>
            <a:r>
              <a:rPr lang="en-US" sz="4400" dirty="0" smtClean="0">
                <a:latin typeface="Century Gothic" panose="020B0502020202020204" pitchFamily="34" charset="0"/>
              </a:rPr>
              <a:t/>
            </a:r>
            <a:br>
              <a:rPr lang="en-US" sz="4400" dirty="0" smtClean="0">
                <a:latin typeface="Century Gothic" panose="020B0502020202020204" pitchFamily="34" charset="0"/>
              </a:rPr>
            </a:br>
            <a:r>
              <a:rPr lang="en-US" sz="4400" dirty="0" smtClean="0">
                <a:latin typeface="Century Gothic" panose="020B0502020202020204" pitchFamily="34" charset="0"/>
              </a:rPr>
              <a:t>conviction and incarceration</a:t>
            </a:r>
            <a:endParaRPr lang="en-US" sz="4400" dirty="0">
              <a:latin typeface="Century Gothic" panose="020B0502020202020204" pitchFamily="34" charset="0"/>
            </a:endParaRPr>
          </a:p>
        </p:txBody>
      </p:sp>
    </p:spTree>
    <p:extLst>
      <p:ext uri="{BB962C8B-B14F-4D97-AF65-F5344CB8AC3E}">
        <p14:creationId xmlns:p14="http://schemas.microsoft.com/office/powerpoint/2010/main" val="1387668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2462211"/>
            <a:ext cx="4572000" cy="3833813"/>
          </a:xfrm>
        </p:spPr>
        <p:txBody>
          <a:bodyPr>
            <a:normAutofit/>
          </a:bodyPr>
          <a:lstStyle/>
          <a:p>
            <a:pPr marL="285750" indent="-285750" algn="l">
              <a:buFont typeface="Arial" panose="020B0604020202020204" pitchFamily="34" charset="0"/>
              <a:buChar char="•"/>
            </a:pPr>
            <a:r>
              <a:rPr lang="en-US" sz="2400" b="0" dirty="0" smtClean="0">
                <a:latin typeface="Calibri" panose="020F0502020204030204" pitchFamily="34" charset="0"/>
              </a:rPr>
              <a:t>Traffic </a:t>
            </a:r>
            <a:r>
              <a:rPr lang="en-US" sz="2400" b="0" dirty="0">
                <a:latin typeface="Calibri" panose="020F0502020204030204" pitchFamily="34" charset="0"/>
              </a:rPr>
              <a:t>court </a:t>
            </a:r>
            <a:r>
              <a:rPr lang="en-US" sz="2400" b="0" dirty="0" smtClean="0">
                <a:latin typeface="Calibri" panose="020F0502020204030204" pitchFamily="34" charset="0"/>
              </a:rPr>
              <a:t>debt:</a:t>
            </a:r>
            <a:endParaRPr lang="en-US" sz="2400" b="0" dirty="0">
              <a:latin typeface="Calibri" panose="020F0502020204030204" pitchFamily="34" charset="0"/>
            </a:endParaRPr>
          </a:p>
          <a:p>
            <a:pPr marL="834390" lvl="1" indent="-285750">
              <a:buFont typeface="Arial" panose="020B0604020202020204" pitchFamily="34" charset="0"/>
              <a:buChar char="•"/>
            </a:pPr>
            <a:r>
              <a:rPr lang="en-US" sz="2000" b="0" dirty="0" smtClean="0">
                <a:solidFill>
                  <a:schemeClr val="accent2"/>
                </a:solidFill>
                <a:latin typeface="Calibri" panose="020F0502020204030204" pitchFamily="34" charset="0"/>
              </a:rPr>
              <a:t>Vehicle </a:t>
            </a:r>
            <a:r>
              <a:rPr lang="en-US" sz="2000" b="0" dirty="0">
                <a:solidFill>
                  <a:schemeClr val="accent2"/>
                </a:solidFill>
                <a:latin typeface="Calibri" panose="020F0502020204030204" pitchFamily="34" charset="0"/>
              </a:rPr>
              <a:t>Code </a:t>
            </a:r>
            <a:r>
              <a:rPr lang="en-US" sz="2000" b="0" dirty="0" smtClean="0">
                <a:solidFill>
                  <a:schemeClr val="accent2"/>
                </a:solidFill>
                <a:latin typeface="Calibri" panose="020F0502020204030204" pitchFamily="34" charset="0"/>
              </a:rPr>
              <a:t>violations</a:t>
            </a:r>
            <a:endParaRPr lang="en-US" sz="2000" b="0" dirty="0">
              <a:solidFill>
                <a:schemeClr val="accent2"/>
              </a:solidFill>
              <a:latin typeface="Calibri" panose="020F0502020204030204" pitchFamily="34" charset="0"/>
            </a:endParaRPr>
          </a:p>
          <a:p>
            <a:pPr marL="834390" lvl="1" indent="-285750">
              <a:buFont typeface="Arial" panose="020B0604020202020204" pitchFamily="34" charset="0"/>
              <a:buChar char="•"/>
            </a:pPr>
            <a:r>
              <a:rPr lang="en-US" sz="2000" b="0" dirty="0" smtClean="0">
                <a:solidFill>
                  <a:schemeClr val="accent2"/>
                </a:solidFill>
                <a:latin typeface="Calibri" panose="020F0502020204030204" pitchFamily="34" charset="0"/>
              </a:rPr>
              <a:t>Some </a:t>
            </a:r>
            <a:r>
              <a:rPr lang="en-US" sz="2000" b="0" dirty="0">
                <a:solidFill>
                  <a:schemeClr val="accent2"/>
                </a:solidFill>
                <a:latin typeface="Calibri" panose="020F0502020204030204" pitchFamily="34" charset="0"/>
              </a:rPr>
              <a:t>moving, some unrelated to </a:t>
            </a:r>
            <a:r>
              <a:rPr lang="en-US" sz="2000" b="0" dirty="0" smtClean="0">
                <a:solidFill>
                  <a:schemeClr val="accent2"/>
                </a:solidFill>
                <a:latin typeface="Calibri" panose="020F0502020204030204" pitchFamily="34" charset="0"/>
              </a:rPr>
              <a:t>driving</a:t>
            </a:r>
          </a:p>
          <a:p>
            <a:pPr marL="834390" lvl="1" indent="-285750">
              <a:buFont typeface="Arial" panose="020B0604020202020204" pitchFamily="34" charset="0"/>
              <a:buChar char="•"/>
            </a:pPr>
            <a:r>
              <a:rPr lang="en-US" sz="2000" b="0" dirty="0" smtClean="0">
                <a:solidFill>
                  <a:schemeClr val="accent2"/>
                </a:solidFill>
                <a:latin typeface="Calibri" panose="020F0502020204030204" pitchFamily="34" charset="0"/>
              </a:rPr>
              <a:t>Statewide</a:t>
            </a:r>
            <a:endParaRPr lang="en-US" sz="2000" b="0" dirty="0">
              <a:solidFill>
                <a:schemeClr val="accent2"/>
              </a:solidFill>
              <a:latin typeface="Calibri" panose="020F0502020204030204" pitchFamily="34" charset="0"/>
            </a:endParaRPr>
          </a:p>
          <a:p>
            <a:pPr marL="285750" indent="-285750" algn="l">
              <a:buFont typeface="Arial" panose="020B0604020202020204" pitchFamily="34" charset="0"/>
              <a:buChar char="•"/>
            </a:pPr>
            <a:r>
              <a:rPr lang="en-US" sz="2400" b="0" dirty="0" smtClean="0">
                <a:latin typeface="Calibri" panose="020F0502020204030204" pitchFamily="34" charset="0"/>
              </a:rPr>
              <a:t>Municipal debt</a:t>
            </a:r>
            <a:r>
              <a:rPr lang="en-US" sz="2000" b="0" dirty="0" smtClean="0">
                <a:latin typeface="Calibri" panose="020F0502020204030204" pitchFamily="34" charset="0"/>
              </a:rPr>
              <a:t>:</a:t>
            </a:r>
          </a:p>
          <a:p>
            <a:pPr marL="834390" lvl="1" indent="-285750">
              <a:buFont typeface="Arial" panose="020B0604020202020204" pitchFamily="34" charset="0"/>
              <a:buChar char="•"/>
            </a:pPr>
            <a:r>
              <a:rPr lang="en-US" sz="2000" b="0" dirty="0" smtClean="0">
                <a:solidFill>
                  <a:schemeClr val="accent2"/>
                </a:solidFill>
                <a:latin typeface="Calibri" panose="020F0502020204030204" pitchFamily="34" charset="0"/>
              </a:rPr>
              <a:t>Parking </a:t>
            </a:r>
            <a:r>
              <a:rPr lang="en-US" sz="2000" b="0" dirty="0">
                <a:solidFill>
                  <a:schemeClr val="accent2"/>
                </a:solidFill>
                <a:latin typeface="Calibri" panose="020F0502020204030204" pitchFamily="34" charset="0"/>
              </a:rPr>
              <a:t>tickets, </a:t>
            </a:r>
            <a:r>
              <a:rPr lang="en-US" sz="2000" b="0" dirty="0" smtClean="0">
                <a:solidFill>
                  <a:schemeClr val="accent2"/>
                </a:solidFill>
                <a:latin typeface="Calibri" panose="020F0502020204030204" pitchFamily="34" charset="0"/>
              </a:rPr>
              <a:t>towing</a:t>
            </a:r>
            <a:endParaRPr lang="en-US" sz="2000" b="0" dirty="0">
              <a:solidFill>
                <a:schemeClr val="accent2"/>
              </a:solidFill>
              <a:latin typeface="Calibri" panose="020F0502020204030204" pitchFamily="34" charset="0"/>
            </a:endParaRPr>
          </a:p>
          <a:p>
            <a:pPr marL="834390" lvl="1" indent="-285750">
              <a:buFont typeface="Arial" panose="020B0604020202020204" pitchFamily="34" charset="0"/>
              <a:buChar char="•"/>
            </a:pPr>
            <a:r>
              <a:rPr lang="en-US" sz="2000" b="0" dirty="0" smtClean="0">
                <a:solidFill>
                  <a:schemeClr val="accent2"/>
                </a:solidFill>
                <a:latin typeface="Calibri" panose="020F0502020204030204" pitchFamily="34" charset="0"/>
              </a:rPr>
              <a:t>Quality </a:t>
            </a:r>
            <a:r>
              <a:rPr lang="en-US" sz="2000" b="0" dirty="0">
                <a:solidFill>
                  <a:schemeClr val="accent2"/>
                </a:solidFill>
                <a:latin typeface="Calibri" panose="020F0502020204030204" pitchFamily="34" charset="0"/>
              </a:rPr>
              <a:t>of Life </a:t>
            </a:r>
            <a:r>
              <a:rPr lang="en-US" sz="2000" b="0" dirty="0" smtClean="0">
                <a:solidFill>
                  <a:schemeClr val="accent2"/>
                </a:solidFill>
                <a:latin typeface="Calibri" panose="020F0502020204030204" pitchFamily="34" charset="0"/>
              </a:rPr>
              <a:t>citations</a:t>
            </a:r>
          </a:p>
          <a:p>
            <a:pPr marL="834390" lvl="1" indent="-285750">
              <a:buFont typeface="Arial" panose="020B0604020202020204" pitchFamily="34" charset="0"/>
              <a:buChar char="•"/>
            </a:pPr>
            <a:r>
              <a:rPr lang="en-US" sz="2000" dirty="0" smtClean="0">
                <a:solidFill>
                  <a:schemeClr val="accent2"/>
                </a:solidFill>
                <a:latin typeface="Calibri" panose="020F0502020204030204" pitchFamily="34" charset="0"/>
              </a:rPr>
              <a:t>Local</a:t>
            </a:r>
            <a:endParaRPr lang="en-US" sz="2000" b="0" dirty="0">
              <a:solidFill>
                <a:schemeClr val="accent2"/>
              </a:solidFill>
              <a:latin typeface="Calibri" panose="020F0502020204030204" pitchFamily="34" charset="0"/>
            </a:endParaRPr>
          </a:p>
          <a:p>
            <a:endParaRPr lang="en-US" dirty="0"/>
          </a:p>
        </p:txBody>
      </p:sp>
      <p:sp>
        <p:nvSpPr>
          <p:cNvPr id="3" name="Title 2"/>
          <p:cNvSpPr>
            <a:spLocks noGrp="1"/>
          </p:cNvSpPr>
          <p:nvPr>
            <p:ph type="title"/>
          </p:nvPr>
        </p:nvSpPr>
        <p:spPr>
          <a:xfrm>
            <a:off x="722313" y="533400"/>
            <a:ext cx="7772400" cy="1524000"/>
          </a:xfrm>
        </p:spPr>
        <p:txBody>
          <a:bodyPr>
            <a:normAutofit fontScale="90000"/>
          </a:bodyPr>
          <a:lstStyle/>
          <a:p>
            <a:r>
              <a:rPr lang="en-US" dirty="0" smtClean="0">
                <a:latin typeface="Century Gothic" panose="020B0502020202020204" pitchFamily="34" charset="0"/>
              </a:rPr>
              <a:t>Court debt from tickets = </a:t>
            </a:r>
            <a:br>
              <a:rPr lang="en-US" dirty="0" smtClean="0">
                <a:latin typeface="Century Gothic" panose="020B0502020202020204" pitchFamily="34" charset="0"/>
              </a:rPr>
            </a:br>
            <a:r>
              <a:rPr lang="en-US" sz="4000" dirty="0" smtClean="0">
                <a:latin typeface="Century Gothic" panose="020B0502020202020204" pitchFamily="34" charset="0"/>
              </a:rPr>
              <a:t>special challenges for </a:t>
            </a:r>
            <a:br>
              <a:rPr lang="en-US" sz="4000" dirty="0" smtClean="0">
                <a:latin typeface="Century Gothic" panose="020B0502020202020204" pitchFamily="34" charset="0"/>
              </a:rPr>
            </a:br>
            <a:r>
              <a:rPr lang="en-US" sz="4000" dirty="0" smtClean="0">
                <a:latin typeface="Century Gothic" panose="020B0502020202020204" pitchFamily="34" charset="0"/>
              </a:rPr>
              <a:t>re-entering people</a:t>
            </a:r>
            <a:endParaRPr lang="en-US" sz="4000" dirty="0">
              <a:latin typeface="Century Gothic" panose="020B05020202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9" y="2514600"/>
            <a:ext cx="3874075"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7393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90600" y="2743200"/>
            <a:ext cx="7318374" cy="3352800"/>
          </a:xfrm>
        </p:spPr>
        <p:txBody>
          <a:bodyPr>
            <a:normAutofit lnSpcReduction="10000"/>
          </a:bodyPr>
          <a:lstStyle/>
          <a:p>
            <a:pPr marL="285750" indent="-285750" algn="l">
              <a:spcBef>
                <a:spcPts val="1200"/>
              </a:spcBef>
              <a:spcAft>
                <a:spcPts val="600"/>
              </a:spcAft>
              <a:buFont typeface="Arial" panose="020B0604020202020204" pitchFamily="34" charset="0"/>
              <a:buChar char="•"/>
            </a:pPr>
            <a:r>
              <a:rPr lang="en-US" sz="2800" b="0" cap="none" dirty="0" smtClean="0">
                <a:latin typeface="Calibri" panose="020F0502020204030204" pitchFamily="34" charset="0"/>
              </a:rPr>
              <a:t>Types of tickets:</a:t>
            </a:r>
          </a:p>
          <a:p>
            <a:pPr marL="834390" lvl="1" indent="-285750">
              <a:spcBef>
                <a:spcPts val="600"/>
              </a:spcBef>
              <a:buFont typeface="Arial" panose="020B0604020202020204" pitchFamily="34" charset="0"/>
              <a:buChar char="•"/>
            </a:pPr>
            <a:r>
              <a:rPr lang="en-US" sz="2200" b="0" cap="none" dirty="0" smtClean="0">
                <a:solidFill>
                  <a:schemeClr val="accent2"/>
                </a:solidFill>
                <a:latin typeface="Calibri" panose="020F0502020204030204" pitchFamily="34" charset="0"/>
              </a:rPr>
              <a:t>Moving violations</a:t>
            </a:r>
          </a:p>
          <a:p>
            <a:pPr marL="834390" lvl="1" indent="-285750">
              <a:spcBef>
                <a:spcPts val="600"/>
              </a:spcBef>
              <a:buFont typeface="Arial" panose="020B0604020202020204" pitchFamily="34" charset="0"/>
              <a:buChar char="•"/>
            </a:pPr>
            <a:r>
              <a:rPr lang="en-US" sz="2200" dirty="0">
                <a:solidFill>
                  <a:schemeClr val="accent2"/>
                </a:solidFill>
                <a:latin typeface="Calibri" panose="020F0502020204030204" pitchFamily="34" charset="0"/>
              </a:rPr>
              <a:t>N</a:t>
            </a:r>
            <a:r>
              <a:rPr lang="en-US" sz="2200" b="0" cap="none" dirty="0" smtClean="0">
                <a:solidFill>
                  <a:schemeClr val="accent2"/>
                </a:solidFill>
                <a:latin typeface="Calibri" panose="020F0502020204030204" pitchFamily="34" charset="0"/>
              </a:rPr>
              <a:t>on-moving violations</a:t>
            </a:r>
          </a:p>
          <a:p>
            <a:pPr marL="834390" lvl="1" indent="-285750">
              <a:spcBef>
                <a:spcPts val="600"/>
              </a:spcBef>
              <a:buFont typeface="Arial" panose="020B0604020202020204" pitchFamily="34" charset="0"/>
              <a:buChar char="•"/>
            </a:pPr>
            <a:r>
              <a:rPr lang="en-US" sz="2200" b="0" cap="none" dirty="0" smtClean="0">
                <a:solidFill>
                  <a:schemeClr val="accent2"/>
                </a:solidFill>
                <a:latin typeface="Calibri" panose="020F0502020204030204" pitchFamily="34" charset="0"/>
              </a:rPr>
              <a:t>Infractions unrelated to driving</a:t>
            </a:r>
          </a:p>
          <a:p>
            <a:pPr marL="285750" indent="-285750" algn="l">
              <a:spcBef>
                <a:spcPts val="1800"/>
              </a:spcBef>
              <a:spcAft>
                <a:spcPts val="1200"/>
              </a:spcAft>
              <a:buFont typeface="Arial" panose="020B0604020202020204" pitchFamily="34" charset="0"/>
              <a:buChar char="•"/>
            </a:pPr>
            <a:r>
              <a:rPr lang="en-US" sz="2800" b="0" cap="none" dirty="0" smtClean="0">
                <a:latin typeface="Calibri" panose="020F0502020204030204" pitchFamily="34" charset="0"/>
              </a:rPr>
              <a:t>Base fine</a:t>
            </a:r>
          </a:p>
          <a:p>
            <a:pPr marL="285750" indent="-285750" algn="l">
              <a:spcBef>
                <a:spcPts val="1800"/>
              </a:spcBef>
              <a:spcAft>
                <a:spcPts val="1200"/>
              </a:spcAft>
              <a:buFont typeface="Arial" panose="020B0604020202020204" pitchFamily="34" charset="0"/>
              <a:buChar char="•"/>
            </a:pPr>
            <a:r>
              <a:rPr lang="en-US" sz="2800" b="0" cap="none" dirty="0" smtClean="0">
                <a:latin typeface="Calibri" panose="020F0502020204030204" pitchFamily="34" charset="0"/>
              </a:rPr>
              <a:t>Fees and assessments</a:t>
            </a:r>
          </a:p>
          <a:p>
            <a:pPr marL="285750" indent="-285750">
              <a:buFont typeface="Arial" panose="020B0604020202020204" pitchFamily="34" charset="0"/>
              <a:buChar char="•"/>
            </a:pPr>
            <a:endParaRPr lang="en-US" dirty="0">
              <a:latin typeface="Calibri" panose="020F0502020204030204" pitchFamily="34" charset="0"/>
            </a:endParaRPr>
          </a:p>
        </p:txBody>
      </p:sp>
      <p:sp>
        <p:nvSpPr>
          <p:cNvPr id="4" name="Title 2"/>
          <p:cNvSpPr>
            <a:spLocks noGrp="1"/>
          </p:cNvSpPr>
          <p:nvPr>
            <p:ph type="title"/>
          </p:nvPr>
        </p:nvSpPr>
        <p:spPr>
          <a:xfrm>
            <a:off x="722313" y="533400"/>
            <a:ext cx="7772400" cy="1295400"/>
          </a:xfrm>
        </p:spPr>
        <p:txBody>
          <a:bodyPr>
            <a:normAutofit/>
          </a:bodyPr>
          <a:lstStyle/>
          <a:p>
            <a:r>
              <a:rPr lang="en-US" sz="5400" dirty="0">
                <a:latin typeface="Century Gothic" panose="020B0502020202020204" pitchFamily="34" charset="0"/>
              </a:rPr>
              <a:t>Traffic </a:t>
            </a:r>
            <a:r>
              <a:rPr lang="en-US" sz="5400" dirty="0" smtClean="0">
                <a:latin typeface="Century Gothic" panose="020B0502020202020204" pitchFamily="34" charset="0"/>
              </a:rPr>
              <a:t>Court </a:t>
            </a:r>
            <a:r>
              <a:rPr lang="en-US" sz="5400" dirty="0" smtClean="0">
                <a:latin typeface="Century Gothic" panose="020B0502020202020204" pitchFamily="34" charset="0"/>
              </a:rPr>
              <a:t>D</a:t>
            </a:r>
            <a:r>
              <a:rPr lang="en-US" sz="5400" dirty="0" smtClean="0">
                <a:latin typeface="Century Gothic" panose="020B0502020202020204" pitchFamily="34" charset="0"/>
              </a:rPr>
              <a:t>ebt</a:t>
            </a:r>
            <a:endParaRPr lang="en-US" sz="5400" dirty="0">
              <a:latin typeface="Century Gothic" panose="020B0502020202020204" pitchFamily="34" charset="0"/>
            </a:endParaRPr>
          </a:p>
        </p:txBody>
      </p:sp>
      <p:pic>
        <p:nvPicPr>
          <p:cNvPr id="5122" name="Picture 2" descr="Image result for traffic ticke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8956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337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2743200"/>
            <a:ext cx="6556374" cy="3581400"/>
          </a:xfrm>
        </p:spPr>
        <p:txBody>
          <a:bodyPr>
            <a:normAutofit/>
          </a:bodyPr>
          <a:lstStyle/>
          <a:p>
            <a:pPr marL="285750" indent="-285750" algn="l">
              <a:spcAft>
                <a:spcPts val="1200"/>
              </a:spcAft>
              <a:buFont typeface="Arial" panose="020B0604020202020204" pitchFamily="34" charset="0"/>
              <a:buChar char="•"/>
            </a:pPr>
            <a:r>
              <a:rPr lang="en-US" sz="3200" b="0" cap="none" dirty="0" smtClean="0">
                <a:latin typeface="Calibri" panose="020F0502020204030204" pitchFamily="34" charset="0"/>
              </a:rPr>
              <a:t>$</a:t>
            </a:r>
            <a:r>
              <a:rPr lang="en-US" sz="3200" b="0" cap="none" dirty="0">
                <a:latin typeface="Calibri" panose="020F0502020204030204" pitchFamily="34" charset="0"/>
              </a:rPr>
              <a:t>300 </a:t>
            </a:r>
            <a:r>
              <a:rPr lang="en-US" sz="3200" b="0" cap="none" dirty="0" smtClean="0">
                <a:latin typeface="Calibri" panose="020F0502020204030204" pitchFamily="34" charset="0"/>
              </a:rPr>
              <a:t>assessment</a:t>
            </a:r>
            <a:endParaRPr lang="en-US" sz="3200" b="0" cap="none" dirty="0">
              <a:latin typeface="Calibri" panose="020F0502020204030204" pitchFamily="34" charset="0"/>
            </a:endParaRPr>
          </a:p>
          <a:p>
            <a:pPr marL="285750" indent="-285750" algn="l">
              <a:spcAft>
                <a:spcPts val="1200"/>
              </a:spcAft>
              <a:buFont typeface="Arial" panose="020B0604020202020204" pitchFamily="34" charset="0"/>
              <a:buChar char="•"/>
            </a:pPr>
            <a:r>
              <a:rPr lang="en-US" sz="3200" b="0" cap="none" dirty="0" smtClean="0">
                <a:latin typeface="Calibri" panose="020F0502020204030204" pitchFamily="34" charset="0"/>
              </a:rPr>
              <a:t>License suspension</a:t>
            </a:r>
            <a:endParaRPr lang="en-US" sz="3200" b="0" cap="none" dirty="0">
              <a:latin typeface="Calibri" panose="020F0502020204030204" pitchFamily="34" charset="0"/>
            </a:endParaRPr>
          </a:p>
          <a:p>
            <a:pPr marL="285750" indent="-285750" algn="l">
              <a:spcAft>
                <a:spcPts val="1200"/>
              </a:spcAft>
              <a:buFont typeface="Arial" panose="020B0604020202020204" pitchFamily="34" charset="0"/>
              <a:buChar char="•"/>
            </a:pPr>
            <a:r>
              <a:rPr lang="en-US" sz="3200" b="0" cap="none" dirty="0" smtClean="0">
                <a:latin typeface="Calibri" panose="020F0502020204030204" pitchFamily="34" charset="0"/>
              </a:rPr>
              <a:t>Bench warrant</a:t>
            </a:r>
            <a:endParaRPr lang="en-US" sz="3200" b="0" cap="none" dirty="0">
              <a:latin typeface="Calibri" panose="020F0502020204030204" pitchFamily="34" charset="0"/>
            </a:endParaRPr>
          </a:p>
          <a:p>
            <a:pPr marL="285750" indent="-285750" algn="l">
              <a:spcAft>
                <a:spcPts val="1200"/>
              </a:spcAft>
              <a:buFont typeface="Arial" panose="020B0604020202020204" pitchFamily="34" charset="0"/>
              <a:buChar char="•"/>
            </a:pPr>
            <a:r>
              <a:rPr lang="en-US" sz="3200" b="0" cap="none" dirty="0" smtClean="0">
                <a:latin typeface="Calibri" panose="020F0502020204030204" pitchFamily="34" charset="0"/>
              </a:rPr>
              <a:t>Misdemeanor conviction</a:t>
            </a:r>
          </a:p>
          <a:p>
            <a:pPr algn="r">
              <a:spcAft>
                <a:spcPts val="1200"/>
              </a:spcAft>
            </a:pPr>
            <a:r>
              <a:rPr lang="en-US" sz="2400" b="0" i="1" cap="none" dirty="0" smtClean="0">
                <a:latin typeface="Calibri" panose="020F0502020204030204" pitchFamily="34" charset="0"/>
              </a:rPr>
              <a:t>-Not Just a Ferguson Problem</a:t>
            </a:r>
            <a:endParaRPr lang="en-US" sz="2400" i="1" cap="none" dirty="0">
              <a:latin typeface="Calibri" panose="020F0502020204030204" pitchFamily="34" charset="0"/>
            </a:endParaRPr>
          </a:p>
        </p:txBody>
      </p:sp>
      <p:sp>
        <p:nvSpPr>
          <p:cNvPr id="3" name="Title 2"/>
          <p:cNvSpPr>
            <a:spLocks noGrp="1"/>
          </p:cNvSpPr>
          <p:nvPr>
            <p:ph type="title"/>
          </p:nvPr>
        </p:nvSpPr>
        <p:spPr>
          <a:xfrm>
            <a:off x="722313" y="381000"/>
            <a:ext cx="7772400" cy="1600200"/>
          </a:xfrm>
        </p:spPr>
        <p:txBody>
          <a:bodyPr>
            <a:normAutofit/>
          </a:bodyPr>
          <a:lstStyle/>
          <a:p>
            <a:r>
              <a:rPr lang="en-US" dirty="0">
                <a:latin typeface="Century Gothic" panose="020B0502020202020204" pitchFamily="34" charset="0"/>
              </a:rPr>
              <a:t>Consequences for </a:t>
            </a:r>
            <a:br>
              <a:rPr lang="en-US" dirty="0">
                <a:latin typeface="Century Gothic" panose="020B0502020202020204" pitchFamily="34" charset="0"/>
              </a:rPr>
            </a:br>
            <a:r>
              <a:rPr lang="en-US" dirty="0" smtClean="0">
                <a:latin typeface="Century Gothic" panose="020B0502020202020204" pitchFamily="34" charset="0"/>
              </a:rPr>
              <a:t>Failures to Pay or Appear:</a:t>
            </a:r>
            <a:endParaRPr lang="en-US" dirty="0">
              <a:latin typeface="Century Gothic" panose="020B0502020202020204" pitchFamily="34" charset="0"/>
            </a:endParaRPr>
          </a:p>
        </p:txBody>
      </p:sp>
    </p:spTree>
    <p:extLst>
      <p:ext uri="{BB962C8B-B14F-4D97-AF65-F5344CB8AC3E}">
        <p14:creationId xmlns:p14="http://schemas.microsoft.com/office/powerpoint/2010/main" val="2558100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b="0" dirty="0"/>
              <a:t>o Base </a:t>
            </a:r>
            <a:r>
              <a:rPr lang="en-US" b="0" dirty="0" smtClean="0"/>
              <a:t>fine</a:t>
            </a:r>
          </a:p>
          <a:p>
            <a:r>
              <a:rPr lang="en-US" b="0" dirty="0" smtClean="0"/>
              <a:t>o</a:t>
            </a:r>
            <a:r>
              <a:rPr lang="en-US" b="0" dirty="0"/>
              <a:t> Fees and assessments</a:t>
            </a:r>
            <a:endParaRPr lang="en-US" dirty="0"/>
          </a:p>
        </p:txBody>
      </p:sp>
      <p:sp>
        <p:nvSpPr>
          <p:cNvPr id="3" name="Title 2"/>
          <p:cNvSpPr>
            <a:spLocks noGrp="1"/>
          </p:cNvSpPr>
          <p:nvPr>
            <p:ph type="title"/>
          </p:nvPr>
        </p:nvSpPr>
        <p:spPr>
          <a:xfrm>
            <a:off x="713509" y="76200"/>
            <a:ext cx="7772400" cy="762000"/>
          </a:xfrm>
        </p:spPr>
        <p:txBody>
          <a:bodyPr>
            <a:normAutofit/>
          </a:bodyPr>
          <a:lstStyle/>
          <a:p>
            <a:r>
              <a:rPr lang="en-US" sz="3200" dirty="0">
                <a:latin typeface="Century Gothic" panose="020B0502020202020204" pitchFamily="34" charset="0"/>
              </a:rPr>
              <a:t>Traffic </a:t>
            </a:r>
            <a:r>
              <a:rPr lang="en-US" sz="3200" dirty="0" smtClean="0">
                <a:latin typeface="Century Gothic" panose="020B0502020202020204" pitchFamily="34" charset="0"/>
              </a:rPr>
              <a:t>Court </a:t>
            </a:r>
            <a:r>
              <a:rPr lang="en-US" sz="3200" dirty="0" smtClean="0">
                <a:latin typeface="Century Gothic" panose="020B0502020202020204" pitchFamily="34" charset="0"/>
              </a:rPr>
              <a:t>D</a:t>
            </a:r>
            <a:r>
              <a:rPr lang="en-US" sz="3200" dirty="0" smtClean="0">
                <a:latin typeface="Century Gothic" panose="020B0502020202020204" pitchFamily="34" charset="0"/>
              </a:rPr>
              <a:t>ebt</a:t>
            </a:r>
            <a:endParaRPr lang="en-US" sz="3200" dirty="0">
              <a:latin typeface="Century Gothic" panose="020B0502020202020204" pitchFamily="34" charset="0"/>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1239" y="837267"/>
            <a:ext cx="6373462" cy="5992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3529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447800" y="2743200"/>
            <a:ext cx="7086600" cy="3505200"/>
          </a:xfrm>
        </p:spPr>
        <p:txBody>
          <a:bodyPr>
            <a:noAutofit/>
          </a:bodyPr>
          <a:lstStyle/>
          <a:p>
            <a:pPr marL="285750" indent="-285750" algn="l">
              <a:spcAft>
                <a:spcPts val="600"/>
              </a:spcAft>
              <a:buFont typeface="Arial" panose="020B0604020202020204" pitchFamily="34" charset="0"/>
              <a:buChar char="•"/>
            </a:pPr>
            <a:r>
              <a:rPr lang="en-US" sz="2400" b="0" cap="none" dirty="0" smtClean="0">
                <a:latin typeface="Calibri" panose="020F0502020204030204" pitchFamily="34" charset="0"/>
              </a:rPr>
              <a:t>What is the Amnesty Program?</a:t>
            </a:r>
          </a:p>
          <a:p>
            <a:pPr marL="834390" lvl="1" indent="-285750">
              <a:buFont typeface="Arial" panose="020B0604020202020204" pitchFamily="34" charset="0"/>
              <a:buChar char="•"/>
            </a:pPr>
            <a:r>
              <a:rPr lang="en-US" sz="2400" b="0" cap="none" dirty="0" smtClean="0">
                <a:solidFill>
                  <a:schemeClr val="accent2"/>
                </a:solidFill>
                <a:latin typeface="Calibri" panose="020F0502020204030204" pitchFamily="34" charset="0"/>
              </a:rPr>
              <a:t>50% or 80% fee reduction (before 2013)</a:t>
            </a:r>
          </a:p>
          <a:p>
            <a:pPr marL="834390" lvl="1" indent="-285750">
              <a:spcAft>
                <a:spcPts val="600"/>
              </a:spcAft>
              <a:buFont typeface="Arial" panose="020B0604020202020204" pitchFamily="34" charset="0"/>
              <a:buChar char="•"/>
            </a:pPr>
            <a:r>
              <a:rPr lang="en-US" sz="2400" b="0" cap="none" dirty="0" smtClean="0">
                <a:solidFill>
                  <a:schemeClr val="accent2"/>
                </a:solidFill>
                <a:latin typeface="Calibri" panose="020F0502020204030204" pitchFamily="34" charset="0"/>
              </a:rPr>
              <a:t>License reinstatement</a:t>
            </a:r>
            <a:endParaRPr lang="en-US" sz="2400" b="0" cap="none" dirty="0" smtClean="0">
              <a:solidFill>
                <a:schemeClr val="accent2"/>
              </a:solidFill>
              <a:latin typeface="Calibri" panose="020F0502020204030204" pitchFamily="34" charset="0"/>
            </a:endParaRPr>
          </a:p>
          <a:p>
            <a:pPr marL="285750" indent="-285750" algn="l">
              <a:spcAft>
                <a:spcPts val="600"/>
              </a:spcAft>
              <a:buFont typeface="Arial" panose="020B0604020202020204" pitchFamily="34" charset="0"/>
              <a:buChar char="•"/>
            </a:pPr>
            <a:r>
              <a:rPr lang="en-US" sz="2400" b="0" cap="none" dirty="0" smtClean="0">
                <a:latin typeface="Calibri" panose="020F0502020204030204" pitchFamily="34" charset="0"/>
              </a:rPr>
              <a:t>Who is eligible?</a:t>
            </a:r>
          </a:p>
          <a:p>
            <a:pPr marL="285750" indent="-285750" algn="l">
              <a:spcAft>
                <a:spcPts val="600"/>
              </a:spcAft>
              <a:buFont typeface="Arial" panose="020B0604020202020204" pitchFamily="34" charset="0"/>
              <a:buChar char="•"/>
            </a:pPr>
            <a:r>
              <a:rPr lang="en-US" sz="2400" b="0" cap="none" dirty="0" smtClean="0">
                <a:latin typeface="Calibri" panose="020F0502020204030204" pitchFamily="34" charset="0"/>
              </a:rPr>
              <a:t>How can someone apply?</a:t>
            </a:r>
          </a:p>
          <a:p>
            <a:pPr marL="285750" indent="-285750" algn="l">
              <a:spcAft>
                <a:spcPts val="600"/>
              </a:spcAft>
              <a:buFont typeface="Arial" panose="020B0604020202020204" pitchFamily="34" charset="0"/>
              <a:buChar char="•"/>
            </a:pPr>
            <a:r>
              <a:rPr lang="en-US" sz="2400" b="0" cap="none" dirty="0" smtClean="0">
                <a:latin typeface="Calibri" panose="020F0502020204030204" pitchFamily="34" charset="0"/>
              </a:rPr>
              <a:t>Deadline: </a:t>
            </a:r>
            <a:r>
              <a:rPr lang="en-US" sz="2400" b="0" cap="none" dirty="0" smtClean="0">
                <a:solidFill>
                  <a:schemeClr val="accent2"/>
                </a:solidFill>
                <a:latin typeface="Calibri" panose="020F0502020204030204" pitchFamily="34" charset="0"/>
              </a:rPr>
              <a:t>March 31, 2016</a:t>
            </a:r>
            <a:endParaRPr lang="en-US" sz="2400" b="0" cap="none" dirty="0" smtClean="0">
              <a:solidFill>
                <a:schemeClr val="accent2"/>
              </a:solidFill>
              <a:latin typeface="Calibri" panose="020F0502020204030204" pitchFamily="34" charset="0"/>
            </a:endParaRPr>
          </a:p>
          <a:p>
            <a:pPr marL="285750" indent="-285750" algn="l">
              <a:spcAft>
                <a:spcPts val="600"/>
              </a:spcAft>
              <a:buFont typeface="Arial" panose="020B0604020202020204" pitchFamily="34" charset="0"/>
              <a:buChar char="•"/>
            </a:pPr>
            <a:r>
              <a:rPr lang="en-US" sz="2400" b="0" cap="none" dirty="0" smtClean="0">
                <a:latin typeface="Calibri" panose="020F0502020204030204" pitchFamily="34" charset="0"/>
              </a:rPr>
              <a:t>SB </a:t>
            </a:r>
            <a:r>
              <a:rPr lang="en-US" sz="2400" b="0" cap="none" dirty="0" smtClean="0">
                <a:latin typeface="Calibri" panose="020F0502020204030204" pitchFamily="34" charset="0"/>
              </a:rPr>
              <a:t>881: </a:t>
            </a:r>
            <a:r>
              <a:rPr lang="en-US" sz="2000" b="0" cap="none" dirty="0" smtClean="0">
                <a:latin typeface="Calibri" panose="020F0502020204030204" pitchFamily="34" charset="0"/>
              </a:rPr>
              <a:t>90 day processing</a:t>
            </a:r>
            <a:endParaRPr lang="en-US" sz="2000" b="0" cap="none" dirty="0">
              <a:latin typeface="Calibri" panose="020F0502020204030204" pitchFamily="34" charset="0"/>
            </a:endParaRPr>
          </a:p>
        </p:txBody>
      </p:sp>
      <p:sp>
        <p:nvSpPr>
          <p:cNvPr id="3" name="Title 2"/>
          <p:cNvSpPr>
            <a:spLocks noGrp="1"/>
          </p:cNvSpPr>
          <p:nvPr>
            <p:ph type="title"/>
          </p:nvPr>
        </p:nvSpPr>
        <p:spPr>
          <a:xfrm>
            <a:off x="457200" y="304800"/>
            <a:ext cx="8305800" cy="1676400"/>
          </a:xfrm>
        </p:spPr>
        <p:txBody>
          <a:bodyPr/>
          <a:lstStyle/>
          <a:p>
            <a:r>
              <a:rPr lang="en-US" sz="4000" dirty="0" smtClean="0">
                <a:latin typeface="Century Gothic" panose="020B0502020202020204" pitchFamily="34" charset="0"/>
              </a:rPr>
              <a:t>Temporary Traffic Court Remedy: </a:t>
            </a:r>
            <a:r>
              <a:rPr lang="en-US" sz="5400" dirty="0" smtClean="0">
                <a:latin typeface="Century Gothic" panose="020B0502020202020204" pitchFamily="34" charset="0"/>
              </a:rPr>
              <a:t>Amnesty</a:t>
            </a:r>
            <a:endParaRPr lang="en-US" sz="5400" dirty="0">
              <a:latin typeface="Century Gothic" panose="020B0502020202020204" pitchFamily="34" charset="0"/>
            </a:endParaRPr>
          </a:p>
        </p:txBody>
      </p:sp>
    </p:spTree>
    <p:extLst>
      <p:ext uri="{BB962C8B-B14F-4D97-AF65-F5344CB8AC3E}">
        <p14:creationId xmlns:p14="http://schemas.microsoft.com/office/powerpoint/2010/main" val="106682293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15751</TotalTime>
  <Words>1625</Words>
  <Application>Microsoft Office PowerPoint</Application>
  <PresentationFormat>On-screen Show (4:3)</PresentationFormat>
  <Paragraphs>194</Paragraphs>
  <Slides>34</Slides>
  <Notes>11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Civic</vt:lpstr>
      <vt:lpstr>Re-Envisioning Re-Entry  Law Conference</vt:lpstr>
      <vt:lpstr>Introductions</vt:lpstr>
      <vt:lpstr>  What court debt might a  re-entering person have?</vt:lpstr>
      <vt:lpstr>Court debt from  conviction and incarceration</vt:lpstr>
      <vt:lpstr>Court debt from tickets =  special challenges for  re-entering people</vt:lpstr>
      <vt:lpstr>Traffic Court Debt</vt:lpstr>
      <vt:lpstr>Consequences for  Failures to Pay or Appear:</vt:lpstr>
      <vt:lpstr>Traffic Court Debt</vt:lpstr>
      <vt:lpstr>Temporary Traffic Court Remedy: Amnesty</vt:lpstr>
      <vt:lpstr>Other Traffic Court Remedies: It’s Worth a Try</vt:lpstr>
      <vt:lpstr>Some relief on the horizon?</vt:lpstr>
      <vt:lpstr>Back on the Road California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Debt Free SF</vt:lpstr>
      <vt:lpstr>PowerPoint Presentation</vt:lpstr>
      <vt:lpstr>PowerPoint Presentation</vt:lpstr>
      <vt:lpstr>Debt Free San Francisco Contact info: facebook.com/debtfreesf </vt:lpstr>
      <vt:lpstr> Impact on  Indigent People</vt:lpstr>
      <vt:lpstr>PowerPoint Presentation</vt:lpstr>
      <vt:lpstr>Impact on  Reentering People</vt:lpstr>
      <vt:lpstr>Racially Disparate Impact on Reentering People</vt:lpstr>
      <vt:lpstr> A Strategic Plan for  Ending the Poverty Cycle of  Court-Ordered Debt</vt:lpstr>
      <vt:lpstr>1) Support &amp; Expand the  Traffic Amnesty Program </vt:lpstr>
      <vt:lpstr>2) Eliminate License Suspensions as a debt collection tool</vt:lpstr>
      <vt:lpstr>3) Terminate Contracts with Private Debt Collectors </vt:lpstr>
      <vt:lpstr>4) Access to Courts for All  </vt:lpstr>
      <vt:lpstr>5) Alternatives to Payment </vt:lpstr>
      <vt:lpstr>Q &amp; 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mdesautels</dc:creator>
  <cp:lastModifiedBy>Brittany Stonesifer</cp:lastModifiedBy>
  <cp:revision>469</cp:revision>
  <cp:lastPrinted>2014-08-07T22:46:37Z</cp:lastPrinted>
  <dcterms:created xsi:type="dcterms:W3CDTF">2016-10-06T19:23:00Z</dcterms:created>
  <dcterms:modified xsi:type="dcterms:W3CDTF">2016-10-07T00:35:39Z</dcterms:modified>
</cp:coreProperties>
</file>